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272" r:id="rId3"/>
    <p:sldId id="274" r:id="rId4"/>
    <p:sldId id="260" r:id="rId5"/>
    <p:sldId id="270" r:id="rId6"/>
    <p:sldId id="276" r:id="rId7"/>
    <p:sldId id="305" r:id="rId8"/>
    <p:sldId id="262" r:id="rId9"/>
    <p:sldId id="297" r:id="rId10"/>
    <p:sldId id="308" r:id="rId11"/>
    <p:sldId id="312" r:id="rId12"/>
    <p:sldId id="313" r:id="rId13"/>
    <p:sldId id="335" r:id="rId14"/>
    <p:sldId id="336" r:id="rId15"/>
    <p:sldId id="337" r:id="rId16"/>
    <p:sldId id="338" r:id="rId17"/>
    <p:sldId id="339" r:id="rId18"/>
    <p:sldId id="340" r:id="rId19"/>
    <p:sldId id="301" r:id="rId20"/>
    <p:sldId id="295" r:id="rId21"/>
    <p:sldId id="290" r:id="rId22"/>
    <p:sldId id="332" r:id="rId23"/>
    <p:sldId id="288" r:id="rId24"/>
    <p:sldId id="287" r:id="rId25"/>
    <p:sldId id="278" r:id="rId26"/>
    <p:sldId id="324" r:id="rId27"/>
    <p:sldId id="314" r:id="rId28"/>
    <p:sldId id="333" r:id="rId29"/>
    <p:sldId id="327" r:id="rId30"/>
    <p:sldId id="316" r:id="rId31"/>
    <p:sldId id="315" r:id="rId32"/>
    <p:sldId id="328" r:id="rId33"/>
    <p:sldId id="321" r:id="rId34"/>
    <p:sldId id="317" r:id="rId35"/>
    <p:sldId id="318" r:id="rId36"/>
    <p:sldId id="326" r:id="rId37"/>
    <p:sldId id="319" r:id="rId38"/>
    <p:sldId id="322" r:id="rId39"/>
    <p:sldId id="320" r:id="rId40"/>
    <p:sldId id="323" r:id="rId41"/>
    <p:sldId id="285" r:id="rId42"/>
    <p:sldId id="256" r:id="rId43"/>
  </p:sldIdLst>
  <p:sldSz cx="9144000" cy="6858000" type="screen4x3"/>
  <p:notesSz cx="6858000" cy="9144000"/>
  <p:defaultTextStyle>
    <a:defPPr>
      <a:defRPr lang="en-CA"/>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6699"/>
    <a:srgbClr val="3333CC"/>
    <a:srgbClr val="0000CC"/>
    <a:srgbClr val="0066CC"/>
    <a:srgbClr val="7BC0EB"/>
    <a:srgbClr val="6699FF"/>
    <a:srgbClr val="0099CC"/>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5" autoAdjust="0"/>
    <p:restoredTop sz="85852" autoAdjust="0"/>
  </p:normalViewPr>
  <p:slideViewPr>
    <p:cSldViewPr>
      <p:cViewPr varScale="1">
        <p:scale>
          <a:sx n="51" d="100"/>
          <a:sy n="51" d="100"/>
        </p:scale>
        <p:origin x="58" y="46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1B6852-AF4F-46E6-BB44-0D3208AE2AF8}" type="datetimeFigureOut">
              <a:rPr lang="en-US"/>
              <a:pPr>
                <a:defRPr/>
              </a:pPr>
              <a:t>4/18/2020</a:t>
            </a:fld>
            <a:endParaRPr lang="en-US" dirty="0"/>
          </a:p>
        </p:txBody>
      </p:sp>
      <p:sp>
        <p:nvSpPr>
          <p:cNvPr id="4" name="Slide Image Placeholder 3">
            <a:extLst>
              <a:ext uri="{FF2B5EF4-FFF2-40B4-BE49-F238E27FC236}"/>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D953446-2983-4C72-B9CB-FDD8AB494C0E}" type="slidenum">
              <a:rPr lang="en-US"/>
              <a:pPr>
                <a:defRPr/>
              </a:pPr>
              <a:t>‹#›</a:t>
            </a:fld>
            <a:endParaRPr lang="en-US" dirty="0"/>
          </a:p>
        </p:txBody>
      </p:sp>
    </p:spTree>
    <p:extLst>
      <p:ext uri="{BB962C8B-B14F-4D97-AF65-F5344CB8AC3E}">
        <p14:creationId xmlns:p14="http://schemas.microsoft.com/office/powerpoint/2010/main" val="13310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lifenews.com/2017/12/21/400-babies-have-been-saved-from-abortion-after-its-already-started-now-nurses-are-learning-to-save-mor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pregnancyhelpnews.com/apr-bon-dec-2017"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953446-2983-4C72-B9CB-FDD8AB494C0E}" type="slidenum">
              <a:rPr lang="en-US" smtClean="0"/>
              <a:pPr>
                <a:defRPr/>
              </a:pPr>
              <a:t>1</a:t>
            </a:fld>
            <a:endParaRPr lang="en-US" dirty="0"/>
          </a:p>
        </p:txBody>
      </p:sp>
    </p:spTree>
    <p:extLst>
      <p:ext uri="{BB962C8B-B14F-4D97-AF65-F5344CB8AC3E}">
        <p14:creationId xmlns:p14="http://schemas.microsoft.com/office/powerpoint/2010/main" val="276670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Assistantes Medico-Sociales were the European attempt to create an Advance Practice Nurse category.</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F21211FE-DFFF-4839-98BF-45B4C888D33A}" type="slidenum">
              <a:rPr lang="en-US" altLang="en-US" sz="1200" smtClean="0"/>
              <a:pPr/>
              <a:t>23</a:t>
            </a:fld>
            <a:endParaRPr lang="en-US" altLang="en-US" sz="1200" dirty="0" smtClean="0"/>
          </a:p>
        </p:txBody>
      </p:sp>
    </p:spTree>
    <p:extLst>
      <p:ext uri="{BB962C8B-B14F-4D97-AF65-F5344CB8AC3E}">
        <p14:creationId xmlns:p14="http://schemas.microsoft.com/office/powerpoint/2010/main" val="1446192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are NACN-USA members holding CICIAMS positions in 2018</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1757D753-BE64-418A-8CAA-E3731192417F}" type="slidenum">
              <a:rPr lang="en-US" altLang="en-US" sz="1200" smtClean="0"/>
              <a:pPr/>
              <a:t>26</a:t>
            </a:fld>
            <a:endParaRPr lang="en-US" altLang="en-US" sz="1200" dirty="0" smtClean="0"/>
          </a:p>
        </p:txBody>
      </p:sp>
    </p:spTree>
    <p:extLst>
      <p:ext uri="{BB962C8B-B14F-4D97-AF65-F5344CB8AC3E}">
        <p14:creationId xmlns:p14="http://schemas.microsoft.com/office/powerpoint/2010/main" val="229523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 next nine slides, I will provide a quick overview of some activities of the National Association of Catholic Nurses, U.S.A.  on behalf of Catholic Nurses. </a:t>
            </a:r>
          </a:p>
          <a:p>
            <a:endParaRPr lang="en-US" altLang="en-US" dirty="0" smtClean="0"/>
          </a:p>
          <a:p>
            <a:r>
              <a:rPr lang="en-US" altLang="en-US" dirty="0" smtClean="0"/>
              <a:t>Current the NACN-USA holds an educational meeting. Our next one will be August 2-3 in San Antonio, Texas.</a:t>
            </a:r>
          </a:p>
          <a:p>
            <a:endParaRPr lang="en-US" altLang="en-US" dirty="0" smtClean="0"/>
          </a:p>
          <a:p>
            <a:r>
              <a:rPr lang="en-US" altLang="en-US" dirty="0" smtClean="0"/>
              <a:t>On our website you can find opportunities to serve as a nurse in missions abroad. These are not sponsored by NACN-USA but have been reviewed for faithfulness to Church teaching.</a:t>
            </a:r>
          </a:p>
          <a:p>
            <a:endParaRPr lang="en-US" altLang="en-US" dirty="0" smtClean="0"/>
          </a:p>
          <a:p>
            <a:r>
              <a:rPr lang="en-US" altLang="en-US" dirty="0" smtClean="0"/>
              <a:t>There are Catholic Health Links and Resources</a:t>
            </a:r>
          </a:p>
          <a:p>
            <a:endParaRPr lang="en-US" altLang="en-US" dirty="0" smtClean="0"/>
          </a:p>
          <a:p>
            <a:r>
              <a:rPr lang="en-US" altLang="en-US" dirty="0" smtClean="0"/>
              <a:t>We provide networking and Educational Opportunities. In addition to the NACN-USA Conference, there are Regional Council meetings and we share offerings provided us by other organizations with similar values.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8DA7FCBE-06E1-4213-8257-02F0176E1F29}" type="slidenum">
              <a:rPr lang="en-US" altLang="en-US" sz="1200" smtClean="0"/>
              <a:pPr/>
              <a:t>30</a:t>
            </a:fld>
            <a:endParaRPr lang="en-US" altLang="en-US" sz="1200" dirty="0" smtClean="0"/>
          </a:p>
        </p:txBody>
      </p:sp>
    </p:spTree>
    <p:extLst>
      <p:ext uri="{BB962C8B-B14F-4D97-AF65-F5344CB8AC3E}">
        <p14:creationId xmlns:p14="http://schemas.microsoft.com/office/powerpoint/2010/main" val="195746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May we collaborated with the Campaign for Truth in Advance Care Planning asking then Secretary Price of the Department of Health and Human Services to oppose the Pew Charitable Trusts proposal to requires Physician Orders for Life Sustaining Treatment (POLST).</a:t>
            </a:r>
          </a:p>
          <a:p>
            <a:endParaRPr lang="en-US" altLang="en-US" dirty="0" smtClean="0"/>
          </a:p>
          <a:p>
            <a:r>
              <a:rPr lang="en-US" altLang="en-US" dirty="0" smtClean="0"/>
              <a:t>The PEW Trusts approach to Advance Care Planning is reckless and unjust. Under this approach health care costs are reduced by incentivizing providers to engage patients in advance care planning discussions that discourage treatment even if it might be beneficial to them. It requires that patient advance care planning documents, some being immediately actionable medical orders, be part of an electronic health record database that is instantly accessible across the health care system. This set in stone decisions made in advance of a problem and in the absence of context, which makes it difficult, if not impossible, to alter specific decision given real time circumstances. It further calls for the development of quality measures of these activities to which providers are held accountable and upon which payment decisions are made.</a:t>
            </a:r>
          </a:p>
          <a:p>
            <a:endParaRPr lang="en-US" altLang="en-US" dirty="0" smtClean="0"/>
          </a:p>
          <a:p>
            <a:r>
              <a:rPr lang="en-US" altLang="en-US" dirty="0" smtClean="0"/>
              <a:t>HHS Draft Strategic Plan - </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404D6F33-3CD4-4D49-8202-BD378630E61C}" type="slidenum">
              <a:rPr lang="en-US" altLang="en-US" sz="1200" smtClean="0"/>
              <a:pPr/>
              <a:t>31</a:t>
            </a:fld>
            <a:endParaRPr lang="en-US" altLang="en-US" sz="1200" dirty="0" smtClean="0"/>
          </a:p>
        </p:txBody>
      </p:sp>
    </p:spTree>
    <p:extLst>
      <p:ext uri="{BB962C8B-B14F-4D97-AF65-F5344CB8AC3E}">
        <p14:creationId xmlns:p14="http://schemas.microsoft.com/office/powerpoint/2010/main" val="896807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1D5C42B4-C8BD-439A-AC7F-E513B5678270}" type="slidenum">
              <a:rPr lang="en-US" altLang="en-US" sz="1200" smtClean="0"/>
              <a:pPr/>
              <a:t>32</a:t>
            </a:fld>
            <a:endParaRPr lang="en-US" altLang="en-US" sz="1200" dirty="0" smtClean="0"/>
          </a:p>
        </p:txBody>
      </p:sp>
    </p:spTree>
    <p:extLst>
      <p:ext uri="{BB962C8B-B14F-4D97-AF65-F5344CB8AC3E}">
        <p14:creationId xmlns:p14="http://schemas.microsoft.com/office/powerpoint/2010/main" val="384132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Each year the National Association of Catholic Nurses, U.S.A. has supported the passage of the Conscience Protection Act along with many other organizations.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9D2516C6-9A79-4C0B-A364-DA363A7521A3}" type="slidenum">
              <a:rPr lang="en-US" altLang="en-US" sz="1200" smtClean="0"/>
              <a:pPr/>
              <a:t>33</a:t>
            </a:fld>
            <a:endParaRPr lang="en-US" altLang="en-US" sz="1200" dirty="0" smtClean="0"/>
          </a:p>
        </p:txBody>
      </p:sp>
    </p:spTree>
    <p:extLst>
      <p:ext uri="{BB962C8B-B14F-4D97-AF65-F5344CB8AC3E}">
        <p14:creationId xmlns:p14="http://schemas.microsoft.com/office/powerpoint/2010/main" val="309021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October 2017 Ellen Gianoli, BSN, MPH, RN, Pacific Regional Director brought to the attention of the NACN-USA BOD that the California (CA) Board of Registered Nursing (BRN) had rescinded its award of continuing education (CEs) to Heartbeat International for their course on Abortion Pill Reversal (APR). At the time, this course is taught by Debbie Bradel, RN, Nurse Manager of the APR Program in San Diego, California and a member of NACN-USA</a:t>
            </a:r>
          </a:p>
          <a:p>
            <a:endParaRPr lang="en-US" altLang="en-US" dirty="0" smtClean="0"/>
          </a:p>
          <a:p>
            <a:r>
              <a:rPr lang="en-US" altLang="en-US" dirty="0" smtClean="0"/>
              <a:t>President Diana Ruzicka and Ellen Gianoli met with the lawyers from the California Conference of Catholic Bishops in November. NACN-USA then joined Heartbeat International in their request for the CA BRN to continuing awarding CEs. </a:t>
            </a:r>
          </a:p>
          <a:p>
            <a:r>
              <a:rPr lang="en-US" altLang="en-US" dirty="0" smtClean="0"/>
              <a:t>Dr. Carolyn Laabs, PhD, MA, FNP-BC, RN, Chair, Ethics and Spirituality Committee composed a letter requesting an administrative review which was sent to the CA BRN in November 2017. </a:t>
            </a:r>
          </a:p>
          <a:p>
            <a:endParaRPr lang="en-US" altLang="en-US" dirty="0" smtClean="0"/>
          </a:p>
          <a:p>
            <a:r>
              <a:rPr lang="en-US" altLang="en-US" dirty="0" smtClean="0"/>
              <a:t>The California Board of Registered Nurses has reversed their decision to rescind CEU’s from Heartbeat International’s Abortion Pill Reversal course [</a:t>
            </a:r>
            <a:r>
              <a:rPr lang="en-US" altLang="en-US" dirty="0" smtClean="0">
                <a:hlinkClick r:id="rId3"/>
              </a:rPr>
              <a:t>Read Article #1</a:t>
            </a:r>
            <a:r>
              <a:rPr lang="en-US" altLang="en-US" dirty="0" smtClean="0"/>
              <a:t>]. In a written letter sent Dec. 19, the California Board of Registered Nursing notified Heartbeat International that it can now grant continuing education units (CEUs) to nurses who study a life-saving process known as Abortion Pill Reversal [</a:t>
            </a:r>
            <a:r>
              <a:rPr lang="en-US" altLang="en-US" dirty="0" smtClean="0">
                <a:hlinkClick r:id="rId4"/>
              </a:rPr>
              <a:t>Read Article #2</a:t>
            </a:r>
            <a:r>
              <a:rPr lang="en-US" altLang="en-US" dirty="0" smtClean="0"/>
              <a:t>]. </a:t>
            </a:r>
          </a:p>
          <a:p>
            <a:endParaRPr lang="en-US" altLang="en-US" dirty="0" smtClean="0"/>
          </a:p>
          <a:p>
            <a:r>
              <a:rPr lang="en-US" altLang="en-US" dirty="0" smtClean="0"/>
              <a:t>We thank the CA BRN for their thoughtful reconsideration.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57749FEE-B7AD-440E-8313-99A7EEBC2210}" type="slidenum">
              <a:rPr lang="en-US" altLang="en-US" sz="1200" smtClean="0"/>
              <a:pPr/>
              <a:t>34</a:t>
            </a:fld>
            <a:endParaRPr lang="en-US" altLang="en-US" sz="1200" dirty="0" smtClean="0"/>
          </a:p>
        </p:txBody>
      </p:sp>
    </p:spTree>
    <p:extLst>
      <p:ext uri="{BB962C8B-B14F-4D97-AF65-F5344CB8AC3E}">
        <p14:creationId xmlns:p14="http://schemas.microsoft.com/office/powerpoint/2010/main" val="3209629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Last Year 2017 – NACN-USA provided comments to three position statements of the American Nurses Association.</a:t>
            </a:r>
          </a:p>
          <a:p>
            <a:endParaRPr lang="en-US" altLang="en-US" dirty="0" smtClean="0"/>
          </a:p>
          <a:p>
            <a:r>
              <a:rPr lang="en-US" altLang="en-US" dirty="0" smtClean="0"/>
              <a:t>In addition we joined with </a:t>
            </a:r>
          </a:p>
          <a:p>
            <a:r>
              <a:rPr lang="en-US" altLang="en-US" dirty="0" smtClean="0"/>
              <a:t>AAPLOG=American Association of Pro-Life Physicians; ACP=American College of Pediatricians; CMA=Catholic Medical Association; CMDA=Catholic Medical and Dental Association; NCBC=National Catholic Bioethics Center</a:t>
            </a:r>
          </a:p>
          <a:p>
            <a:r>
              <a:rPr lang="en-US" altLang="en-US" dirty="0" smtClean="0"/>
              <a:t>to petition the American Medical Association (AMA) to strongly denounce the World Medical Association (WMA)’s proposed change forcing physicians to refer for abortion and preform them when services were not available.</a:t>
            </a:r>
          </a:p>
          <a:p>
            <a:endParaRPr lang="en-US" altLang="en-US" dirty="0" smtClean="0"/>
          </a:p>
          <a:p>
            <a:r>
              <a:rPr lang="en-US" altLang="en-US" dirty="0" smtClean="0"/>
              <a:t>Early in 2017 at two separate times, we urged the AMA NOT to change their policy of opposition to physician assisted suicide. In June 2016 at the AMA annual meeting, the 540 members of the American Medical Association (AMA) house of delegates, representing all facets of the house of medicine, voted to ask the board of trustees to study the issue of physician assisted suicide. The board has referred the item to the AMA Council on Ethical and Judicial Affairs, which will conduct an in-depth literature review, and will ultimately report back to the house of delegates.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8B6908C3-D025-4706-95B3-EE374EB4EA28}" type="slidenum">
              <a:rPr lang="en-US" altLang="en-US" sz="1200" smtClean="0"/>
              <a:pPr/>
              <a:t>35</a:t>
            </a:fld>
            <a:endParaRPr lang="en-US" altLang="en-US" sz="1200" dirty="0" smtClean="0"/>
          </a:p>
        </p:txBody>
      </p:sp>
    </p:spTree>
    <p:extLst>
      <p:ext uri="{BB962C8B-B14F-4D97-AF65-F5344CB8AC3E}">
        <p14:creationId xmlns:p14="http://schemas.microsoft.com/office/powerpoint/2010/main" val="876473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Last Year 2017 – NACN-USA provided comments to three position statements of the American Nurses Association.</a:t>
            </a:r>
          </a:p>
          <a:p>
            <a:endParaRPr lang="en-US" altLang="en-US" dirty="0" smtClean="0"/>
          </a:p>
          <a:p>
            <a:r>
              <a:rPr lang="en-US" altLang="en-US" dirty="0" smtClean="0"/>
              <a:t>In addition we joined with </a:t>
            </a:r>
          </a:p>
          <a:p>
            <a:r>
              <a:rPr lang="en-US" altLang="en-US" dirty="0" smtClean="0"/>
              <a:t>AAPLOG=American Association of Pro-Life Physicians; ACP=American College of Pediatricians; CMA=Catholic Medical Association; CMDA=Catholic Medical and Dental Association; NCBC=National Catholic Bioethics Center</a:t>
            </a:r>
          </a:p>
          <a:p>
            <a:r>
              <a:rPr lang="en-US" altLang="en-US" dirty="0" smtClean="0"/>
              <a:t>to petition the American Medical Association (AMA) to strongly denounce the World Medical Association (WMA)’s proposed change forcing physicians to refer for abortion and preform them when services were not available.</a:t>
            </a:r>
          </a:p>
          <a:p>
            <a:endParaRPr lang="en-US" altLang="en-US" dirty="0" smtClean="0"/>
          </a:p>
          <a:p>
            <a:r>
              <a:rPr lang="en-US" altLang="en-US" dirty="0" smtClean="0"/>
              <a:t>Early in 2017 at two separate times, we urged the AMA NOT to change their policy of opposition to physician assisted suicide. In June 2016 at the AMA annual meeting, the 540 members of the American Medical Association (AMA) house of delegates, representing all facets of the house of medicine, voted to ask the board of trustees to study the issue of physician assisted suicide. The board has referred the item to the AMA Council on Ethical and Judicial Affairs, which will conduct an in-depth literature review, and will ultimately report back to the house of delegates.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1495782-A436-42C5-9AEE-534757785DA2}" type="slidenum">
              <a:rPr lang="en-US" altLang="en-US" sz="1200" smtClean="0"/>
              <a:pPr/>
              <a:t>36</a:t>
            </a:fld>
            <a:endParaRPr lang="en-US" altLang="en-US" sz="1200" dirty="0" smtClean="0"/>
          </a:p>
        </p:txBody>
      </p:sp>
    </p:spTree>
    <p:extLst>
      <p:ext uri="{BB962C8B-B14F-4D97-AF65-F5344CB8AC3E}">
        <p14:creationId xmlns:p14="http://schemas.microsoft.com/office/powerpoint/2010/main" val="3776397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2015 - The NACN-USA jointly signed Amicus Briefs in opposition to the U.S. Department of Health and Human Services’ (HHS) employer Contraceptive Mandate. This Mandate violates the religious freedom of this faith-based organization by forcing it to be complicit in providing to its employees contraception, including abortifacient drugs and devices.  In 2015 a panel of the District of Columbia Circuit Court of Appeals allowed a lower court’s ruling to stand, which denied religious freedom to Priests for Life. The Court also denied a request for a full court review of this case, compelling Priests for Life to face the choice of violating their faith or paying huge fines. Priests for Life petitioned the U.S. Supreme Court to intervene. Religious freedom is the bedrock of this democracy, and the foundation for our very existence as a country. NACN-U.S.A. recognizes that when the religious freedom of one group is violated by the law, all groups, including health care workers of conscience, are vulnerable to similar violations. NACN-U.S.A. is happy to be standing with Priests for Life in support of their religious freedom.</a:t>
            </a:r>
          </a:p>
          <a:p>
            <a:endParaRPr lang="en-US" altLang="en-US" dirty="0" smtClean="0"/>
          </a:p>
          <a:p>
            <a:r>
              <a:rPr lang="en-US" altLang="en-US" dirty="0" smtClean="0"/>
              <a:t>The NACN-USA also signed 6 other Amicus Briefs opposing the HHS Contraceptive Mandate and its violation of religious freedom in support of the Colleges here listed.</a:t>
            </a:r>
          </a:p>
          <a:p>
            <a:endParaRPr lang="en-US" altLang="en-US" dirty="0" smtClean="0"/>
          </a:p>
          <a:p>
            <a:endParaRPr lang="en-US" altLang="en-US" dirty="0" smtClean="0"/>
          </a:p>
          <a:p>
            <a:endParaRPr lang="en-US" altLang="en-US" dirty="0" smtClean="0"/>
          </a:p>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5C2B0791-9A0F-4A70-BC47-F0BE6A85FABD}" type="slidenum">
              <a:rPr lang="en-US" altLang="en-US" sz="1200" smtClean="0"/>
              <a:pPr/>
              <a:t>37</a:t>
            </a:fld>
            <a:endParaRPr lang="en-US" altLang="en-US" sz="1200" dirty="0" smtClean="0"/>
          </a:p>
        </p:txBody>
      </p:sp>
    </p:spTree>
    <p:extLst>
      <p:ext uri="{BB962C8B-B14F-4D97-AF65-F5344CB8AC3E}">
        <p14:creationId xmlns:p14="http://schemas.microsoft.com/office/powerpoint/2010/main" val="5719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6542B64-43C4-4FF8-BA4A-0F517845FC18}" type="slidenum">
              <a:rPr lang="en-US" altLang="en-US" sz="1200" smtClean="0"/>
              <a:pPr/>
              <a:t>3</a:t>
            </a:fld>
            <a:endParaRPr lang="en-US" altLang="en-US" sz="1200" dirty="0" smtClean="0"/>
          </a:p>
        </p:txBody>
      </p:sp>
    </p:spTree>
    <p:extLst>
      <p:ext uri="{BB962C8B-B14F-4D97-AF65-F5344CB8AC3E}">
        <p14:creationId xmlns:p14="http://schemas.microsoft.com/office/powerpoint/2010/main" val="256030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National Association of Catholic Nurse, U.S.A. has signed on to several “Friend of the Court” briefs. Two of these were petitioned to the Supreme Court of the United States (SCOTUS). On December 5</a:t>
            </a:r>
            <a:r>
              <a:rPr lang="en-US" altLang="en-US" baseline="30000" dirty="0" smtClean="0"/>
              <a:t>th</a:t>
            </a:r>
            <a:r>
              <a:rPr lang="en-US" altLang="en-US" dirty="0" smtClean="0"/>
              <a:t>, 2017 SCOTUS heard the Masterpiece Cakeshop and Jack Phillips vs the Colorado Civil Right Commission. The question presented was “Whether applying Colorado’s public accommodations law to compel an artist to create expression that violates his sincerely held religious beliefs about marriage violates the Free Speech or Free Exercise Clauses of the First Amendment. Dr. Carolyn Laabs, PhD, MA, FNP-BC, RN, Chair, Ethics &amp; Spirituality Committee represented the NACN-USA at the dinner hosted by the Phillips family and Alliance for Defending Freedom.</a:t>
            </a:r>
          </a:p>
          <a:p>
            <a:endParaRPr lang="en-US" altLang="en-US" dirty="0" smtClean="0"/>
          </a:p>
          <a:p>
            <a:r>
              <a:rPr lang="en-US" altLang="en-US" dirty="0" smtClean="0"/>
              <a:t>The Supreme Court refused to hear the surrogacy case. The NACN-USA does not support surrogacy contracts which treat children as a commodity similar to Human Trafficking.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798A9F5-8085-40E4-9EAC-8C4DB7F74F25}" type="slidenum">
              <a:rPr lang="en-US" altLang="en-US" sz="1200" smtClean="0"/>
              <a:pPr/>
              <a:t>38</a:t>
            </a:fld>
            <a:endParaRPr lang="en-US" altLang="en-US" sz="1200" dirty="0" smtClean="0"/>
          </a:p>
        </p:txBody>
      </p:sp>
    </p:spTree>
    <p:extLst>
      <p:ext uri="{BB962C8B-B14F-4D97-AF65-F5344CB8AC3E}">
        <p14:creationId xmlns:p14="http://schemas.microsoft.com/office/powerpoint/2010/main" val="524578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NACN-USA and many members signed a C-FAM petition urging the United Nations Human Rights Commission (UN HRC) not exclude the unborn from a right to life and thus impose a world wide right to abortion.</a:t>
            </a:r>
          </a:p>
          <a:p>
            <a:endParaRPr lang="en-US" altLang="en-US" dirty="0" smtClean="0"/>
          </a:p>
          <a:p>
            <a:r>
              <a:rPr lang="en-US" altLang="en-US" dirty="0" smtClean="0"/>
              <a:t>The NACN-USA partnered with 6 other organizations to provide testimony to the International Society for Stem Cell Research (ISCCR) on their draft 2016 Guidelines for Stem Cell Science and Clinical Translation. Two critical provisions advocated for by this consortium were adopted. (2016)</a:t>
            </a:r>
          </a:p>
          <a:p>
            <a:r>
              <a:rPr lang="en-US" altLang="en-US" b="1" dirty="0" smtClean="0"/>
              <a:t>Partner organizations: </a:t>
            </a:r>
            <a:r>
              <a:rPr lang="en-US" altLang="en-US" dirty="0" smtClean="0"/>
              <a:t>The National Catholic Bioethics Center (NCBC); the Catholic Medical Association (CMA); the National Catholic Partnership on Disability (NCPD); the American College of Pediatricians (ACP); and the Center for Family and Human Rights (CFHR).</a:t>
            </a:r>
          </a:p>
          <a:p>
            <a:endParaRPr lang="en-US" altLang="en-US" dirty="0" smtClean="0"/>
          </a:p>
          <a:p>
            <a:r>
              <a:rPr lang="en-US" altLang="en-US" dirty="0" smtClean="0"/>
              <a:t>See the NACN-USA website for more information at the NACN-USA News Tab. https://nacn-usa.org/news-events/news/</a:t>
            </a:r>
          </a:p>
          <a:p>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CB42510F-A29F-4AF8-B637-5A934AAE4C67}" type="slidenum">
              <a:rPr lang="en-US" altLang="en-US" sz="1200" smtClean="0"/>
              <a:pPr/>
              <a:t>39</a:t>
            </a:fld>
            <a:endParaRPr lang="en-US" altLang="en-US" sz="1200" dirty="0" smtClean="0"/>
          </a:p>
        </p:txBody>
      </p:sp>
    </p:spTree>
    <p:extLst>
      <p:ext uri="{BB962C8B-B14F-4D97-AF65-F5344CB8AC3E}">
        <p14:creationId xmlns:p14="http://schemas.microsoft.com/office/powerpoint/2010/main" val="59057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Currently Catholic Nursing is represented at the United Nations by </a:t>
            </a:r>
          </a:p>
          <a:p>
            <a:r>
              <a:rPr lang="en-US" altLang="en-US" dirty="0" smtClean="0"/>
              <a:t>CICIAMS President, Geraldine McSweeney, RN</a:t>
            </a:r>
          </a:p>
          <a:p>
            <a:r>
              <a:rPr lang="en-US" altLang="en-US" dirty="0" smtClean="0"/>
              <a:t>Dr. Patricia Sayers, DNP, RN (NACN-USA member and past Corresponding Secretary); </a:t>
            </a:r>
          </a:p>
          <a:p>
            <a:r>
              <a:rPr lang="en-US" altLang="en-US" dirty="0" smtClean="0"/>
              <a:t>Maria Arvonio, RN, BSN, MA (HCE), (Lower Northeast Regional Director), </a:t>
            </a:r>
          </a:p>
          <a:p>
            <a:r>
              <a:rPr lang="en-US" altLang="en-US" dirty="0" smtClean="0"/>
              <a:t>Dr. Marian Nowak, MPH, RN, CSN, FCN, FAAN (NACN-USA Member and CICIAMS Pan American President); </a:t>
            </a:r>
          </a:p>
          <a:p>
            <a:r>
              <a:rPr lang="en-US" altLang="en-US" dirty="0" smtClean="0"/>
              <a:t>And Two (2) Youth Members</a:t>
            </a:r>
          </a:p>
          <a:p>
            <a:r>
              <a:rPr lang="en-US" altLang="en-US" dirty="0" smtClean="0"/>
              <a:t>Courtney Donahue, MS, RN, FNP-BC, PCCN (NACN-USA Newsletter Editor) and </a:t>
            </a:r>
          </a:p>
          <a:p>
            <a:r>
              <a:rPr lang="en-US" altLang="en-US" dirty="0" smtClean="0"/>
              <a:t>Sarah Donahue, BSN, RN (NACN-USA Member) along with </a:t>
            </a:r>
          </a:p>
          <a:p>
            <a:endParaRPr lang="en-US" altLang="en-US" dirty="0" smtClean="0"/>
          </a:p>
          <a:p>
            <a:r>
              <a:rPr lang="en-US" altLang="en-US" dirty="0" smtClean="0"/>
              <a:t>In 2015 Dr. Patricia Sayers presented a 3-minute testimony to the United Nations Population and Development Commission on the ethical and moral consequences of the present programs to limit birth around the globe. The United Nations has a goal to end poverty world wide. They can do this by decreasing consumption or increasing production. They have implemented many strategies to decrease consumption. Both International Catholic Nursing (CICIAMS) and Nigeria requested that they work on strategies to increase production.</a:t>
            </a:r>
          </a:p>
          <a:p>
            <a:endParaRPr lang="en-US" altLang="en-US" dirty="0" smtClean="0"/>
          </a:p>
          <a:p>
            <a:r>
              <a:rPr lang="en-US" altLang="en-US" dirty="0" smtClean="0"/>
              <a:t>In 2016 Maria Arvonio, BSN, MA (HCE), RN presented a 3-minute testimony expressing concerns for the United Nations plan to collect individual demographic data. A repository is being built outside Geneva to house this data. For what purpose it will be used has not been described.</a:t>
            </a:r>
          </a:p>
          <a:p>
            <a:endParaRPr lang="en-US" altLang="en-US" dirty="0" smtClean="0"/>
          </a:p>
          <a:p>
            <a:r>
              <a:rPr lang="en-US" altLang="en-US" dirty="0" smtClean="0"/>
              <a:t>In 2017 Dr. Mimi Nowak, DNP, MPH, FCN, FAN, FAAN, presented a 3-minute testimony under the heading of Changing population age structures and sustainable development. Due to the suppression of births over the last 50 years many countries are experiencing aging populations. The United Nations and governments are using extensive immigration to prevent economic collapse. This in turn has radically changed the cultures in various countries. CICIAMS recommended a return to fertility.</a:t>
            </a:r>
          </a:p>
          <a:p>
            <a:endParaRPr lang="en-US" altLang="en-US" dirty="0" smtClean="0"/>
          </a:p>
          <a:p>
            <a:r>
              <a:rPr lang="en-US" altLang="en-US" dirty="0" smtClean="0"/>
              <a:t>In 2018 Dr. Patricia Sayers, DNP, RN, presented a 3-minute testimony under the heading of Sustainable Cities, Disaster, Poverty and Violence.</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7DDFA96-6C69-4BA8-BEBA-C0AA7C38D26F}" type="slidenum">
              <a:rPr lang="en-US" altLang="en-US" sz="1200" smtClean="0"/>
              <a:pPr/>
              <a:t>40</a:t>
            </a:fld>
            <a:endParaRPr lang="en-US" altLang="en-US" sz="1200" dirty="0" smtClean="0"/>
          </a:p>
        </p:txBody>
      </p:sp>
    </p:spTree>
    <p:extLst>
      <p:ext uri="{BB962C8B-B14F-4D97-AF65-F5344CB8AC3E}">
        <p14:creationId xmlns:p14="http://schemas.microsoft.com/office/powerpoint/2010/main" val="40622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71463FF-4C25-41AD-B83B-1F20D544B90C}" type="slidenum">
              <a:rPr lang="en-US" altLang="en-US" sz="1200" smtClean="0"/>
              <a:pPr/>
              <a:t>6</a:t>
            </a:fld>
            <a:endParaRPr lang="en-US" altLang="en-US" sz="1200" dirty="0" smtClean="0"/>
          </a:p>
        </p:txBody>
      </p:sp>
    </p:spTree>
    <p:extLst>
      <p:ext uri="{BB962C8B-B14F-4D97-AF65-F5344CB8AC3E}">
        <p14:creationId xmlns:p14="http://schemas.microsoft.com/office/powerpoint/2010/main" val="30125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A4BC56A6-AB84-489B-A74E-BB8225F60D84}" type="slidenum">
              <a:rPr lang="en-US" altLang="en-US" sz="1200" smtClean="0"/>
              <a:pPr/>
              <a:t>7</a:t>
            </a:fld>
            <a:endParaRPr lang="en-US" altLang="en-US" sz="1200" dirty="0" smtClean="0"/>
          </a:p>
        </p:txBody>
      </p:sp>
    </p:spTree>
    <p:extLst>
      <p:ext uri="{BB962C8B-B14F-4D97-AF65-F5344CB8AC3E}">
        <p14:creationId xmlns:p14="http://schemas.microsoft.com/office/powerpoint/2010/main" val="198426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74B97E3-7149-475E-A6E4-137700D1D7FD}" type="slidenum">
              <a:rPr lang="en-US" altLang="en-US" sz="1200" smtClean="0"/>
              <a:pPr/>
              <a:t>12</a:t>
            </a:fld>
            <a:endParaRPr lang="en-US" altLang="en-US" sz="1200" dirty="0" smtClean="0"/>
          </a:p>
        </p:txBody>
      </p:sp>
    </p:spTree>
    <p:extLst>
      <p:ext uri="{BB962C8B-B14F-4D97-AF65-F5344CB8AC3E}">
        <p14:creationId xmlns:p14="http://schemas.microsoft.com/office/powerpoint/2010/main" val="33689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F65369C-3B57-4FFD-9AC6-774AC3D0B556}" type="slidenum">
              <a:rPr lang="en-US" altLang="en-US" sz="1200" smtClean="0"/>
              <a:pPr/>
              <a:t>13</a:t>
            </a:fld>
            <a:endParaRPr lang="en-US" altLang="en-US" sz="1200" smtClean="0"/>
          </a:p>
        </p:txBody>
      </p:sp>
    </p:spTree>
    <p:extLst>
      <p:ext uri="{BB962C8B-B14F-4D97-AF65-F5344CB8AC3E}">
        <p14:creationId xmlns:p14="http://schemas.microsoft.com/office/powerpoint/2010/main" val="9317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3EC8B5CE-7DC9-4FE1-ABBC-D4B746BDCB3C}" type="slidenum">
              <a:rPr lang="en-US" altLang="en-US" sz="1200" smtClean="0"/>
              <a:pPr/>
              <a:t>20</a:t>
            </a:fld>
            <a:endParaRPr lang="en-US" altLang="en-US" sz="1200" dirty="0" smtClean="0"/>
          </a:p>
        </p:txBody>
      </p:sp>
    </p:spTree>
    <p:extLst>
      <p:ext uri="{BB962C8B-B14F-4D97-AF65-F5344CB8AC3E}">
        <p14:creationId xmlns:p14="http://schemas.microsoft.com/office/powerpoint/2010/main" val="48891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Medico-Sociales or Medical Social Assistants were the European equivalent of an Advance Practice Nurse.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1D39EE8-0ABC-48D6-BF0C-030E5A2CE993}" type="slidenum">
              <a:rPr lang="en-US" altLang="en-US" sz="1200" smtClean="0"/>
              <a:pPr/>
              <a:t>21</a:t>
            </a:fld>
            <a:endParaRPr lang="en-US" altLang="en-US" sz="1200" dirty="0" smtClean="0"/>
          </a:p>
        </p:txBody>
      </p:sp>
    </p:spTree>
    <p:extLst>
      <p:ext uri="{BB962C8B-B14F-4D97-AF65-F5344CB8AC3E}">
        <p14:creationId xmlns:p14="http://schemas.microsoft.com/office/powerpoint/2010/main" val="333400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Medico-Sociales or Medical Social Assistants were the European equivalent of an Advance Practice Nurse.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DED5B86D-9FD8-4EF5-A337-8529392E1BB3}" type="slidenum">
              <a:rPr lang="en-US" altLang="en-US" sz="1200" smtClean="0"/>
              <a:pPr/>
              <a:t>22</a:t>
            </a:fld>
            <a:endParaRPr lang="en-US" altLang="en-US" sz="1200" dirty="0" smtClean="0"/>
          </a:p>
        </p:txBody>
      </p:sp>
    </p:spTree>
    <p:extLst>
      <p:ext uri="{BB962C8B-B14F-4D97-AF65-F5344CB8AC3E}">
        <p14:creationId xmlns:p14="http://schemas.microsoft.com/office/powerpoint/2010/main" val="116778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C14E4897-3D31-4C22-B95B-DCCF38C4F43C}" type="slidenum">
              <a:rPr lang="en-CA" altLang="en-US"/>
              <a:pPr>
                <a:defRPr/>
              </a:pPr>
              <a:t>‹#›</a:t>
            </a:fld>
            <a:endParaRPr lang="en-CA" altLang="en-US" dirty="0"/>
          </a:p>
        </p:txBody>
      </p:sp>
    </p:spTree>
    <p:extLst>
      <p:ext uri="{BB962C8B-B14F-4D97-AF65-F5344CB8AC3E}">
        <p14:creationId xmlns:p14="http://schemas.microsoft.com/office/powerpoint/2010/main" val="275808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A3493F6B-3218-4367-8A1F-CFBF5031FF40}" type="slidenum">
              <a:rPr lang="en-CA" altLang="en-US"/>
              <a:pPr>
                <a:defRPr/>
              </a:pPr>
              <a:t>‹#›</a:t>
            </a:fld>
            <a:endParaRPr lang="en-CA" altLang="en-US" dirty="0"/>
          </a:p>
        </p:txBody>
      </p:sp>
    </p:spTree>
    <p:extLst>
      <p:ext uri="{BB962C8B-B14F-4D97-AF65-F5344CB8AC3E}">
        <p14:creationId xmlns:p14="http://schemas.microsoft.com/office/powerpoint/2010/main" val="262817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C869BB27-E485-4402-B3A6-E57087AC34E7}" type="slidenum">
              <a:rPr lang="en-CA" altLang="en-US"/>
              <a:pPr>
                <a:defRPr/>
              </a:pPr>
              <a:t>‹#›</a:t>
            </a:fld>
            <a:endParaRPr lang="en-CA" altLang="en-US" dirty="0"/>
          </a:p>
        </p:txBody>
      </p:sp>
    </p:spTree>
    <p:extLst>
      <p:ext uri="{BB962C8B-B14F-4D97-AF65-F5344CB8AC3E}">
        <p14:creationId xmlns:p14="http://schemas.microsoft.com/office/powerpoint/2010/main" val="408595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BEFA99F3-CD53-43F5-8072-5102AFE324A1}" type="slidenum">
              <a:rPr lang="en-CA" altLang="en-US"/>
              <a:pPr>
                <a:defRPr/>
              </a:pPr>
              <a:t>‹#›</a:t>
            </a:fld>
            <a:endParaRPr lang="en-CA" altLang="en-US" dirty="0"/>
          </a:p>
        </p:txBody>
      </p:sp>
      <p:sp>
        <p:nvSpPr>
          <p:cNvPr id="7" name="Rectangle 6"/>
          <p:cNvSpPr>
            <a:spLocks noChangeArrowheads="1"/>
          </p:cNvSpPr>
          <p:nvPr userDrawn="1"/>
        </p:nvSpPr>
        <p:spPr bwMode="auto">
          <a:xfrm>
            <a:off x="1259632" y="6308725"/>
            <a:ext cx="6975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400" dirty="0">
                <a:solidFill>
                  <a:srgbClr val="003399"/>
                </a:solidFill>
              </a:rPr>
              <a:t>www.nacn-usa.org   /   </a:t>
            </a:r>
            <a:r>
              <a:rPr lang="en-CA" altLang="en-US" sz="1400" dirty="0" smtClean="0">
                <a:solidFill>
                  <a:srgbClr val="003399"/>
                </a:solidFill>
              </a:rPr>
              <a:t>CatholicNurses@nacn-usa.org /   @CatholicNurses</a:t>
            </a:r>
            <a:endParaRPr lang="en-CA" altLang="en-US" sz="1400" dirty="0">
              <a:solidFill>
                <a:srgbClr val="003399"/>
              </a:solidFill>
            </a:endParaRPr>
          </a:p>
        </p:txBody>
      </p:sp>
    </p:spTree>
    <p:extLst>
      <p:ext uri="{BB962C8B-B14F-4D97-AF65-F5344CB8AC3E}">
        <p14:creationId xmlns:p14="http://schemas.microsoft.com/office/powerpoint/2010/main" val="2394690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FE20F418-208D-4790-A48A-F67982607B4E}" type="slidenum">
              <a:rPr lang="en-CA" altLang="en-US"/>
              <a:pPr>
                <a:defRPr/>
              </a:pPr>
              <a:t>‹#›</a:t>
            </a:fld>
            <a:endParaRPr lang="en-CA" altLang="en-US" dirty="0"/>
          </a:p>
        </p:txBody>
      </p:sp>
    </p:spTree>
    <p:extLst>
      <p:ext uri="{BB962C8B-B14F-4D97-AF65-F5344CB8AC3E}">
        <p14:creationId xmlns:p14="http://schemas.microsoft.com/office/powerpoint/2010/main" val="275990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F3716049-1641-470F-8B53-EB6E99149E3B}" type="slidenum">
              <a:rPr lang="en-CA" altLang="en-US"/>
              <a:pPr>
                <a:defRPr/>
              </a:pPr>
              <a:t>‹#›</a:t>
            </a:fld>
            <a:endParaRPr lang="en-CA" altLang="en-US" dirty="0"/>
          </a:p>
        </p:txBody>
      </p:sp>
    </p:spTree>
    <p:extLst>
      <p:ext uri="{BB962C8B-B14F-4D97-AF65-F5344CB8AC3E}">
        <p14:creationId xmlns:p14="http://schemas.microsoft.com/office/powerpoint/2010/main" val="44414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C382D6FB-6623-403D-A0BC-F137D4967DEB}" type="slidenum">
              <a:rPr lang="en-CA" altLang="en-US"/>
              <a:pPr>
                <a:defRPr/>
              </a:pPr>
              <a:t>‹#›</a:t>
            </a:fld>
            <a:endParaRPr lang="en-CA" altLang="en-US" dirty="0"/>
          </a:p>
        </p:txBody>
      </p:sp>
    </p:spTree>
    <p:extLst>
      <p:ext uri="{BB962C8B-B14F-4D97-AF65-F5344CB8AC3E}">
        <p14:creationId xmlns:p14="http://schemas.microsoft.com/office/powerpoint/2010/main" val="262454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85EE3DF7-0EF1-4AE0-A563-FBA063249093}" type="slidenum">
              <a:rPr lang="en-CA" altLang="en-US"/>
              <a:pPr>
                <a:defRPr/>
              </a:pPr>
              <a:t>‹#›</a:t>
            </a:fld>
            <a:endParaRPr lang="en-CA" altLang="en-US" dirty="0"/>
          </a:p>
        </p:txBody>
      </p:sp>
    </p:spTree>
    <p:extLst>
      <p:ext uri="{BB962C8B-B14F-4D97-AF65-F5344CB8AC3E}">
        <p14:creationId xmlns:p14="http://schemas.microsoft.com/office/powerpoint/2010/main" val="49801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A525BDDA-41BE-4C7D-8647-61905DD71684}" type="slidenum">
              <a:rPr lang="en-CA" altLang="en-US"/>
              <a:pPr>
                <a:defRPr/>
              </a:pPr>
              <a:t>‹#›</a:t>
            </a:fld>
            <a:endParaRPr lang="en-CA" altLang="en-US" dirty="0"/>
          </a:p>
        </p:txBody>
      </p:sp>
    </p:spTree>
    <p:extLst>
      <p:ext uri="{BB962C8B-B14F-4D97-AF65-F5344CB8AC3E}">
        <p14:creationId xmlns:p14="http://schemas.microsoft.com/office/powerpoint/2010/main" val="294029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B4CC0769-4016-447A-8DA0-D4F6DEDD4875}" type="slidenum">
              <a:rPr lang="en-CA" altLang="en-US"/>
              <a:pPr>
                <a:defRPr/>
              </a:pPr>
              <a:t>‹#›</a:t>
            </a:fld>
            <a:endParaRPr lang="en-CA" altLang="en-US" dirty="0"/>
          </a:p>
        </p:txBody>
      </p:sp>
    </p:spTree>
    <p:extLst>
      <p:ext uri="{BB962C8B-B14F-4D97-AF65-F5344CB8AC3E}">
        <p14:creationId xmlns:p14="http://schemas.microsoft.com/office/powerpoint/2010/main" val="71952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CA" dirty="0"/>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CA" dirty="0"/>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4E27A043-1599-4D38-814A-1BDB3C2639FF}" type="slidenum">
              <a:rPr lang="en-CA" altLang="en-US"/>
              <a:pPr>
                <a:defRPr/>
              </a:pPr>
              <a:t>‹#›</a:t>
            </a:fld>
            <a:endParaRPr lang="en-CA" altLang="en-US" dirty="0"/>
          </a:p>
        </p:txBody>
      </p:sp>
    </p:spTree>
    <p:extLst>
      <p:ext uri="{BB962C8B-B14F-4D97-AF65-F5344CB8AC3E}">
        <p14:creationId xmlns:p14="http://schemas.microsoft.com/office/powerpoint/2010/main" val="86278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CA" dirty="0"/>
          </a:p>
        </p:txBody>
      </p:sp>
      <p:sp>
        <p:nvSpPr>
          <p:cNvPr id="1029" name="Rectangle 5">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CA" dirty="0"/>
          </a:p>
        </p:txBody>
      </p:sp>
      <p:sp>
        <p:nvSpPr>
          <p:cNvPr id="1030" name="Rectangle 6">
            <a:extLst>
              <a:ext uri="{FF2B5EF4-FFF2-40B4-BE49-F238E27FC236}"/>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FD9829A-6748-474C-AFDC-A4AA7119A7C3}"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atholicNurses@nacn-usa.or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mailto:sudangullotta@hotmai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nacn-usa.org/about-us/volunteer-committe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3.jpe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hyperlink" Target="http://www.urlanalyser.com/countries/china.html" TargetMode="External"/><Relationship Id="rId18" Type="http://schemas.openxmlformats.org/officeDocument/2006/relationships/hyperlink" Target="http://www.urlanalyser.com/countries/aruba.html" TargetMode="External"/><Relationship Id="rId26" Type="http://schemas.openxmlformats.org/officeDocument/2006/relationships/hyperlink" Target="http://www.urlanalyser.com/countries/mexico.html" TargetMode="External"/><Relationship Id="rId39" Type="http://schemas.openxmlformats.org/officeDocument/2006/relationships/hyperlink" Target="http://www.urlanalyser.com/countries/taiwan.html" TargetMode="External"/><Relationship Id="rId21" Type="http://schemas.openxmlformats.org/officeDocument/2006/relationships/hyperlink" Target="http://www.urlanalyser.com/countries/ecuador.html" TargetMode="External"/><Relationship Id="rId34" Type="http://schemas.openxmlformats.org/officeDocument/2006/relationships/hyperlink" Target="http://www.urlanalyser.com/countries/denmark.html" TargetMode="External"/><Relationship Id="rId42" Type="http://schemas.openxmlformats.org/officeDocument/2006/relationships/hyperlink" Target="http://www.urlanalyser.com/countries/vietnam.html" TargetMode="External"/><Relationship Id="rId47" Type="http://schemas.openxmlformats.org/officeDocument/2006/relationships/hyperlink" Target="http://www.urlanalyser.com/countries/venezuela.html" TargetMode="External"/><Relationship Id="rId50" Type="http://schemas.openxmlformats.org/officeDocument/2006/relationships/hyperlink" Target="http://www.urlanalyser.com/countries/hungary.html" TargetMode="External"/><Relationship Id="rId55" Type="http://schemas.openxmlformats.org/officeDocument/2006/relationships/hyperlink" Target="http://www.urlanalyser.com/countries/lithuania.html" TargetMode="External"/><Relationship Id="rId63" Type="http://schemas.openxmlformats.org/officeDocument/2006/relationships/hyperlink" Target="http://www.urlanalyser.com/countries/romania.html" TargetMode="External"/><Relationship Id="rId7" Type="http://schemas.openxmlformats.org/officeDocument/2006/relationships/hyperlink" Target="http://www.urlanalyser.com/countries/united_kingdom.html" TargetMode="External"/><Relationship Id="rId2" Type="http://schemas.openxmlformats.org/officeDocument/2006/relationships/hyperlink" Target="http://www.urlanalyser.com/countries/united_states.html" TargetMode="External"/><Relationship Id="rId16" Type="http://schemas.openxmlformats.org/officeDocument/2006/relationships/hyperlink" Target="http://www.urlanalyser.com/countries/andorra.html" TargetMode="External"/><Relationship Id="rId20" Type="http://schemas.openxmlformats.org/officeDocument/2006/relationships/hyperlink" Target="http://www.urlanalyser.com/countries/new_zealand.html" TargetMode="External"/><Relationship Id="rId29" Type="http://schemas.openxmlformats.org/officeDocument/2006/relationships/hyperlink" Target="http://www.urlanalyser.com/countries/malaysia.html" TargetMode="External"/><Relationship Id="rId41" Type="http://schemas.openxmlformats.org/officeDocument/2006/relationships/hyperlink" Target="http://www.urlanalyser.com/countries/singapore.html" TargetMode="External"/><Relationship Id="rId54" Type="http://schemas.openxmlformats.org/officeDocument/2006/relationships/hyperlink" Target="http://www.urlanalyser.com/countries/czech_republic.html" TargetMode="External"/><Relationship Id="rId62" Type="http://schemas.openxmlformats.org/officeDocument/2006/relationships/hyperlink" Target="http://www.urlanalyser.com/countries/slovakia.html" TargetMode="External"/><Relationship Id="rId1" Type="http://schemas.openxmlformats.org/officeDocument/2006/relationships/slideLayout" Target="../slideLayouts/slideLayout1.xml"/><Relationship Id="rId6" Type="http://schemas.openxmlformats.org/officeDocument/2006/relationships/hyperlink" Target="http://www.urlanalyser.com/countries/canada.html" TargetMode="External"/><Relationship Id="rId11" Type="http://schemas.openxmlformats.org/officeDocument/2006/relationships/hyperlink" Target="http://www.urlanalyser.com/countries/indonesia.html" TargetMode="External"/><Relationship Id="rId24" Type="http://schemas.openxmlformats.org/officeDocument/2006/relationships/hyperlink" Target="http://www.urlanalyser.com/countries/brazil.html" TargetMode="External"/><Relationship Id="rId32" Type="http://schemas.openxmlformats.org/officeDocument/2006/relationships/hyperlink" Target="http://www.urlanalyser.com/countries/europe.html" TargetMode="External"/><Relationship Id="rId37" Type="http://schemas.openxmlformats.org/officeDocument/2006/relationships/hyperlink" Target="http://www.urlanalyser.com/countries/paraguay.html" TargetMode="External"/><Relationship Id="rId40" Type="http://schemas.openxmlformats.org/officeDocument/2006/relationships/hyperlink" Target="http://www.urlanalyser.com/countries/uruguay.html" TargetMode="External"/><Relationship Id="rId45" Type="http://schemas.openxmlformats.org/officeDocument/2006/relationships/hyperlink" Target="http://www.urlanalyser.com/countries/finland.html" TargetMode="External"/><Relationship Id="rId53" Type="http://schemas.openxmlformats.org/officeDocument/2006/relationships/hyperlink" Target="http://www.urlanalyser.com/countries/ireland.html" TargetMode="External"/><Relationship Id="rId58" Type="http://schemas.openxmlformats.org/officeDocument/2006/relationships/hyperlink" Target="http://www.nacn-usa.go.th(64/" TargetMode="External"/><Relationship Id="rId66" Type="http://schemas.openxmlformats.org/officeDocument/2006/relationships/hyperlink" Target="http://www.urlanalyser.com/countries/tokelau.html" TargetMode="External"/><Relationship Id="rId5" Type="http://schemas.openxmlformats.org/officeDocument/2006/relationships/hyperlink" Target="http://www.urlanalyser.com/countries/israel.html" TargetMode="External"/><Relationship Id="rId15" Type="http://schemas.openxmlformats.org/officeDocument/2006/relationships/hyperlink" Target="http://www.urlanalyser.com/countries/costa_rica.html" TargetMode="External"/><Relationship Id="rId23" Type="http://schemas.openxmlformats.org/officeDocument/2006/relationships/hyperlink" Target="http://www.urlanalyser.com/countries/bolivia.html" TargetMode="External"/><Relationship Id="rId28" Type="http://schemas.openxmlformats.org/officeDocument/2006/relationships/hyperlink" Target="http://www.nacn-usa.com.au(53)/" TargetMode="External"/><Relationship Id="rId36" Type="http://schemas.openxmlformats.org/officeDocument/2006/relationships/hyperlink" Target="http://www.urlanalyser.com/countries/turkey.html" TargetMode="External"/><Relationship Id="rId49" Type="http://schemas.openxmlformats.org/officeDocument/2006/relationships/hyperlink" Target="http://www.urlanalyser.com/countries/panama.html" TargetMode="External"/><Relationship Id="rId57" Type="http://schemas.openxmlformats.org/officeDocument/2006/relationships/hyperlink" Target="http://www.urlanalyser.com/countries/luxembourg.html" TargetMode="External"/><Relationship Id="rId61" Type="http://schemas.openxmlformats.org/officeDocument/2006/relationships/hyperlink" Target="http://www.urlanalyser.com/countries/iceland.html" TargetMode="External"/><Relationship Id="rId10" Type="http://schemas.openxmlformats.org/officeDocument/2006/relationships/hyperlink" Target="http://www.urlanalyser.com/countries/belarus.html" TargetMode="External"/><Relationship Id="rId19" Type="http://schemas.openxmlformats.org/officeDocument/2006/relationships/hyperlink" Target="http://www.urlanalyser.com/countries/south_korea.html" TargetMode="External"/><Relationship Id="rId31" Type="http://schemas.openxmlformats.org/officeDocument/2006/relationships/hyperlink" Target="http://www.urlanalyser.com/countries/peru.html" TargetMode="External"/><Relationship Id="rId44" Type="http://schemas.openxmlformats.org/officeDocument/2006/relationships/hyperlink" Target="http://www.urlanalyser.com/countries/spain.html" TargetMode="External"/><Relationship Id="rId52" Type="http://schemas.openxmlformats.org/officeDocument/2006/relationships/hyperlink" Target="http://www.urlanalyser.com/countries/moldova.html" TargetMode="External"/><Relationship Id="rId60" Type="http://schemas.openxmlformats.org/officeDocument/2006/relationships/hyperlink" Target="http://www.urlanalyser.com/countries/tonga.html" TargetMode="External"/><Relationship Id="rId65" Type="http://schemas.openxmlformats.org/officeDocument/2006/relationships/hyperlink" Target="http://www.urlanalyser.com/countries/russian_federation.html" TargetMode="External"/><Relationship Id="rId4" Type="http://schemas.openxmlformats.org/officeDocument/2006/relationships/hyperlink" Target="http://www.urlanalyser.com/countries/australia.html" TargetMode="External"/><Relationship Id="rId9" Type="http://schemas.openxmlformats.org/officeDocument/2006/relationships/hyperlink" Target="http://www.urlanalyser.com/countries/france.html" TargetMode="External"/><Relationship Id="rId14" Type="http://schemas.openxmlformats.org/officeDocument/2006/relationships/hyperlink" Target="http://www.urlanalyser.com/countries/colombia.html" TargetMode="External"/><Relationship Id="rId22" Type="http://schemas.openxmlformats.org/officeDocument/2006/relationships/hyperlink" Target="http://www.urlanalyser.com/countries/thailand.html" TargetMode="External"/><Relationship Id="rId27" Type="http://schemas.openxmlformats.org/officeDocument/2006/relationships/hyperlink" Target="http://www.urlanalyser.com/countries/dominican_republic.html" TargetMode="External"/><Relationship Id="rId30" Type="http://schemas.openxmlformats.org/officeDocument/2006/relationships/hyperlink" Target="http://www.urlanalyser.com/countries/poland.html" TargetMode="External"/><Relationship Id="rId35" Type="http://schemas.openxmlformats.org/officeDocument/2006/relationships/hyperlink" Target="http://www.urlanalyser.com/countries/pakistan.html" TargetMode="External"/><Relationship Id="rId43" Type="http://schemas.openxmlformats.org/officeDocument/2006/relationships/hyperlink" Target="http://www.urlanalyser.com/countries/germany.html" TargetMode="External"/><Relationship Id="rId48" Type="http://schemas.openxmlformats.org/officeDocument/2006/relationships/hyperlink" Target="http://www.urlanalyser.com/countries/greece.html" TargetMode="External"/><Relationship Id="rId56" Type="http://schemas.openxmlformats.org/officeDocument/2006/relationships/hyperlink" Target="http://www.urlanalyser.com/countries/norway.html" TargetMode="External"/><Relationship Id="rId64" Type="http://schemas.openxmlformats.org/officeDocument/2006/relationships/hyperlink" Target="http://www.urlanalyser.com/countries/netherlands.html" TargetMode="External"/><Relationship Id="rId8" Type="http://schemas.openxmlformats.org/officeDocument/2006/relationships/hyperlink" Target="http://www.urlanalyser.com/countries/belgium.html" TargetMode="External"/><Relationship Id="rId51" Type="http://schemas.openxmlformats.org/officeDocument/2006/relationships/hyperlink" Target="http://www.urlanalyser.com/countries/croatia.html" TargetMode="External"/><Relationship Id="rId3" Type="http://schemas.openxmlformats.org/officeDocument/2006/relationships/hyperlink" Target="http://www.urlanalyser.com/countries/argentina.html" TargetMode="External"/><Relationship Id="rId12" Type="http://schemas.openxmlformats.org/officeDocument/2006/relationships/hyperlink" Target="http://www.urlanalyser.com/countries/chile.html" TargetMode="External"/><Relationship Id="rId17" Type="http://schemas.openxmlformats.org/officeDocument/2006/relationships/hyperlink" Target="http://www.urlanalyser.com/countries/cuba.html" TargetMode="External"/><Relationship Id="rId25" Type="http://schemas.openxmlformats.org/officeDocument/2006/relationships/hyperlink" Target="http://www.urlanalyser.com/countries/japan.html" TargetMode="External"/><Relationship Id="rId33" Type="http://schemas.openxmlformats.org/officeDocument/2006/relationships/hyperlink" Target="http://www.urlanalyser.com/countries/philippines.html" TargetMode="External"/><Relationship Id="rId38" Type="http://schemas.openxmlformats.org/officeDocument/2006/relationships/hyperlink" Target="http://www.urlanalyser.com/countries/hong_kong.html" TargetMode="External"/><Relationship Id="rId46" Type="http://schemas.openxmlformats.org/officeDocument/2006/relationships/hyperlink" Target="http://www.urlanalyser.com/countries/italy.html" TargetMode="External"/><Relationship Id="rId59" Type="http://schemas.openxmlformats.org/officeDocument/2006/relationships/hyperlink" Target="http://www.urlanalyser.com/countries/latvia.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mce_host/intranet/monitor@dioceseoftrenton.org" TargetMode="External"/><Relationship Id="rId7" Type="http://schemas.openxmlformats.org/officeDocument/2006/relationships/hyperlink" Target="http://www.trentonmonitor.com/main.asp?SectionID=11&amp;SubSectionID=58&amp;ArticleID=4" TargetMode="External"/><Relationship Id="rId2" Type="http://schemas.openxmlformats.org/officeDocument/2006/relationships/hyperlink" Target="http://yahoo.com/"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trentonmonitor.com/" TargetMode="External"/><Relationship Id="rId4" Type="http://schemas.openxmlformats.org/officeDocument/2006/relationships/hyperlink" Target="http://www.going1up.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altLang="en-US" dirty="0" smtClean="0"/>
          </a:p>
        </p:txBody>
      </p:sp>
      <p:sp>
        <p:nvSpPr>
          <p:cNvPr id="3075" name="Rectangle 3"/>
          <p:cNvSpPr>
            <a:spLocks noGrp="1" noChangeArrowheads="1"/>
          </p:cNvSpPr>
          <p:nvPr>
            <p:ph type="body" idx="1"/>
          </p:nvPr>
        </p:nvSpPr>
        <p:spPr/>
        <p:txBody>
          <a:bodyPr/>
          <a:lstStyle/>
          <a:p>
            <a:pPr eaLnBrk="1" hangingPunct="1"/>
            <a:endParaRPr lang="en-US" altLang="en-US" dirty="0" smtClean="0"/>
          </a:p>
        </p:txBody>
      </p:sp>
      <p:pic>
        <p:nvPicPr>
          <p:cNvPr id="3076" name="Picture 5" descr="vatican-city-piazza-san-pietro-st-peters-basil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0"/>
            <a:ext cx="10009188" cy="1106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6"/>
          <p:cNvSpPr txBox="1">
            <a:spLocks noChangeArrowheads="1"/>
          </p:cNvSpPr>
          <p:nvPr/>
        </p:nvSpPr>
        <p:spPr bwMode="auto">
          <a:xfrm>
            <a:off x="-323850" y="188913"/>
            <a:ext cx="993616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CA" altLang="en-US" sz="3600" b="1" dirty="0">
                <a:latin typeface="Times New Roman" panose="02020603050405020304" pitchFamily="18" charset="0"/>
              </a:rPr>
              <a:t>National Association of Catholic Nurses, U.S.A.</a:t>
            </a:r>
          </a:p>
          <a:p>
            <a:pPr algn="ctr" eaLnBrk="1" hangingPunct="1">
              <a:spcBef>
                <a:spcPct val="0"/>
              </a:spcBef>
              <a:buFontTx/>
              <a:buNone/>
            </a:pPr>
            <a:r>
              <a:rPr lang="en-CA" altLang="en-US" sz="4000" b="1" dirty="0">
                <a:latin typeface="Times New Roman" panose="02020603050405020304" pitchFamily="18" charset="0"/>
              </a:rPr>
              <a:t>Meet &amp; Greet</a:t>
            </a:r>
          </a:p>
          <a:p>
            <a:pPr algn="ctr" eaLnBrk="1" hangingPunct="1">
              <a:spcBef>
                <a:spcPct val="0"/>
              </a:spcBef>
              <a:buFontTx/>
              <a:buNone/>
            </a:pPr>
            <a:r>
              <a:rPr lang="en-CA" altLang="en-US" sz="2000" b="1" dirty="0">
                <a:latin typeface="Times New Roman" panose="02020603050405020304" pitchFamily="18" charset="0"/>
              </a:rPr>
              <a:t>Diocese of [Name, State, date]</a:t>
            </a:r>
          </a:p>
          <a:p>
            <a:pPr algn="ctr" eaLnBrk="1" hangingPunct="1">
              <a:spcBef>
                <a:spcPct val="0"/>
              </a:spcBef>
              <a:buFontTx/>
              <a:buNone/>
            </a:pPr>
            <a:r>
              <a:rPr lang="en-CA" altLang="en-US" sz="2000" b="1" dirty="0">
                <a:latin typeface="Times New Roman" panose="02020603050405020304" pitchFamily="18" charset="0"/>
              </a:rPr>
              <a:t>[Parish where event held]</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28" y="3371131"/>
            <a:ext cx="1450826" cy="14508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9" name="Rectangle 3"/>
          <p:cNvSpPr>
            <a:spLocks noChangeArrowheads="1"/>
          </p:cNvSpPr>
          <p:nvPr/>
        </p:nvSpPr>
        <p:spPr bwMode="auto">
          <a:xfrm>
            <a:off x="658813" y="1498600"/>
            <a:ext cx="7800975"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CA" altLang="en-US" sz="2400" b="1" dirty="0" smtClean="0">
                <a:latin typeface="Times New Roman" panose="02020603050405020304" pitchFamily="18" charset="0"/>
                <a:cs typeface="Times New Roman" panose="02020603050405020304" pitchFamily="18" charset="0"/>
              </a:rPr>
              <a:t>Objectives:</a:t>
            </a:r>
          </a:p>
          <a:p>
            <a:pPr marL="457200" indent="-457200">
              <a:spcBef>
                <a:spcPct val="0"/>
              </a:spcBef>
              <a:buFontTx/>
              <a:buAutoNum type="arabicPeriod"/>
              <a:defRPr/>
            </a:pPr>
            <a:r>
              <a:rPr lang="en-CA" altLang="en-US" sz="2400" dirty="0" smtClean="0">
                <a:latin typeface="Times New Roman" panose="02020603050405020304" pitchFamily="18" charset="0"/>
                <a:cs typeface="Times New Roman" panose="02020603050405020304" pitchFamily="18" charset="0"/>
              </a:rPr>
              <a:t>To promote education in Catholic nursing ethics.</a:t>
            </a:r>
          </a:p>
          <a:p>
            <a:pPr>
              <a:spcBef>
                <a:spcPct val="0"/>
              </a:spcBef>
              <a:buFontTx/>
              <a:buNone/>
              <a:defRPr/>
            </a:pPr>
            <a:r>
              <a:rPr lang="en-CA" altLang="en-US" sz="2400" dirty="0" smtClean="0">
                <a:latin typeface="Times New Roman" panose="02020603050405020304" pitchFamily="18" charset="0"/>
                <a:cs typeface="Times New Roman" panose="02020603050405020304" pitchFamily="18" charset="0"/>
              </a:rPr>
              <a:t/>
            </a:r>
            <a:br>
              <a:rPr lang="en-CA" altLang="en-US" sz="2400" dirty="0" smtClean="0">
                <a:latin typeface="Times New Roman" panose="02020603050405020304" pitchFamily="18" charset="0"/>
                <a:cs typeface="Times New Roman" panose="02020603050405020304" pitchFamily="18" charset="0"/>
              </a:rPr>
            </a:br>
            <a:r>
              <a:rPr lang="en-CA" altLang="en-US" sz="2400" dirty="0" smtClean="0">
                <a:latin typeface="Times New Roman" panose="02020603050405020304" pitchFamily="18" charset="0"/>
                <a:cs typeface="Times New Roman" panose="02020603050405020304" pitchFamily="18" charset="0"/>
              </a:rPr>
              <a:t>2. To nurture spiritual growth.</a:t>
            </a:r>
            <a:br>
              <a:rPr lang="en-CA" altLang="en-US" sz="2400" dirty="0" smtClean="0">
                <a:latin typeface="Times New Roman" panose="02020603050405020304" pitchFamily="18" charset="0"/>
                <a:cs typeface="Times New Roman" panose="02020603050405020304" pitchFamily="18" charset="0"/>
              </a:rPr>
            </a:br>
            <a:endParaRPr lang="en-CA" altLang="en-US" sz="2400" dirty="0" smtClean="0">
              <a:latin typeface="Times New Roman" panose="02020603050405020304" pitchFamily="18" charset="0"/>
              <a:cs typeface="Times New Roman" panose="02020603050405020304" pitchFamily="18" charset="0"/>
            </a:endParaRPr>
          </a:p>
          <a:p>
            <a:pPr>
              <a:spcBef>
                <a:spcPct val="0"/>
              </a:spcBef>
              <a:buFontTx/>
              <a:buNone/>
              <a:defRPr/>
            </a:pPr>
            <a:r>
              <a:rPr lang="en-CA" altLang="en-US" sz="2400" dirty="0" smtClean="0">
                <a:latin typeface="Times New Roman" panose="02020603050405020304" pitchFamily="18" charset="0"/>
                <a:cs typeface="Times New Roman" panose="02020603050405020304" pitchFamily="18" charset="0"/>
              </a:rPr>
              <a:t>3. To provide guidance, support, and networking for Catholic nurses and nursing students, as well as other healthcare professionals and non-healthcare professionals who support the mission and objectives of the NACN-USA.</a:t>
            </a:r>
            <a:br>
              <a:rPr lang="en-CA" altLang="en-US" sz="2400" dirty="0" smtClean="0">
                <a:latin typeface="Times New Roman" panose="02020603050405020304" pitchFamily="18" charset="0"/>
                <a:cs typeface="Times New Roman" panose="02020603050405020304" pitchFamily="18" charset="0"/>
              </a:rPr>
            </a:br>
            <a:endParaRPr lang="en-CA" altLang="en-US" sz="2400" dirty="0" smtClean="0">
              <a:latin typeface="Times New Roman" panose="02020603050405020304" pitchFamily="18" charset="0"/>
              <a:cs typeface="Times New Roman" panose="02020603050405020304" pitchFamily="18" charset="0"/>
            </a:endParaRPr>
          </a:p>
          <a:p>
            <a:pPr>
              <a:spcBef>
                <a:spcPct val="0"/>
              </a:spcBef>
              <a:buFontTx/>
              <a:buNone/>
              <a:defRPr/>
            </a:pPr>
            <a:r>
              <a:rPr lang="en-CA" altLang="en-US" sz="2400" dirty="0" smtClean="0">
                <a:latin typeface="Times New Roman" panose="02020603050405020304" pitchFamily="18" charset="0"/>
                <a:cs typeface="Times New Roman" panose="02020603050405020304" pitchFamily="18" charset="0"/>
              </a:rPr>
              <a:t>4. To advocate for those in need through efforts which integrate faith and health.                                                         </a:t>
            </a:r>
          </a:p>
          <a:p>
            <a:pPr algn="r">
              <a:spcBef>
                <a:spcPct val="0"/>
              </a:spcBef>
              <a:buFontTx/>
              <a:buNone/>
              <a:defRPr/>
            </a:pPr>
            <a:r>
              <a:rPr lang="en-CA" altLang="en-US" sz="2100" dirty="0" smtClean="0">
                <a:latin typeface="Times New Roman" panose="02020603050405020304" pitchFamily="18" charset="0"/>
                <a:cs typeface="Times New Roman" panose="02020603050405020304" pitchFamily="18" charset="0"/>
              </a:rPr>
              <a:t> </a:t>
            </a:r>
            <a:r>
              <a:rPr lang="en-CA" altLang="en-US" sz="1400" dirty="0" smtClean="0">
                <a:latin typeface="Times New Roman" panose="02020603050405020304" pitchFamily="18" charset="0"/>
                <a:cs typeface="Times New Roman" panose="02020603050405020304" pitchFamily="18" charset="0"/>
              </a:rPr>
              <a:t>(NACN-USA Bylaws, Article IV)</a:t>
            </a:r>
            <a:endParaRPr lang="en-CA" altLang="en-US" sz="1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129" y="132106"/>
            <a:ext cx="1136992" cy="113699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10" name="Content Placeholder 2">
            <a:extLst>
              <a:ext uri="{FF2B5EF4-FFF2-40B4-BE49-F238E27FC236}"/>
            </a:extLst>
          </p:cNvPr>
          <p:cNvSpPr>
            <a:spLocks noGrp="1"/>
          </p:cNvSpPr>
          <p:nvPr>
            <p:ph idx="1"/>
          </p:nvPr>
        </p:nvSpPr>
        <p:spPr>
          <a:xfrm>
            <a:off x="606246" y="1542878"/>
            <a:ext cx="8208962" cy="4092575"/>
          </a:xfrm>
        </p:spPr>
        <p:txBody>
          <a:bodyPr/>
          <a:lstStyle/>
          <a:p>
            <a:pPr>
              <a:buFont typeface="Arial" panose="020B0604020202020204" pitchFamily="34" charset="0"/>
              <a:buChar char="•"/>
              <a:defRPr/>
            </a:pPr>
            <a:r>
              <a:rPr lang="en-US" sz="3300" dirty="0" smtClean="0">
                <a:latin typeface="Times New Roman" panose="02020603050405020304" pitchFamily="18" charset="0"/>
                <a:cs typeface="Times New Roman" panose="02020603050405020304" pitchFamily="18" charset="0"/>
              </a:rPr>
              <a:t>Motto: Unity in Charity</a:t>
            </a:r>
          </a:p>
          <a:p>
            <a:pPr>
              <a:buFont typeface="Arial" panose="020B0604020202020204" pitchFamily="34" charset="0"/>
              <a:buChar char="•"/>
              <a:defRPr/>
            </a:pPr>
            <a:r>
              <a:rPr lang="en-US" sz="3300" dirty="0" smtClean="0">
                <a:latin typeface="Times New Roman" panose="02020603050405020304" pitchFamily="18" charset="0"/>
                <a:cs typeface="Times New Roman" panose="02020603050405020304" pitchFamily="18" charset="0"/>
              </a:rPr>
              <a:t>Patroness: </a:t>
            </a:r>
          </a:p>
          <a:p>
            <a:pPr marL="0" indent="0">
              <a:buFontTx/>
              <a:buNone/>
              <a:defRPr/>
            </a:pP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Our Lady of the Immaculate Conception</a:t>
            </a:r>
          </a:p>
          <a:p>
            <a:pPr>
              <a:buFont typeface="Arial" panose="020B0604020202020204" pitchFamily="34" charset="0"/>
              <a:buChar char="•"/>
              <a:defRPr/>
            </a:pPr>
            <a:r>
              <a:rPr lang="en-US" sz="3300" dirty="0" smtClean="0">
                <a:latin typeface="Times New Roman" panose="02020603050405020304" pitchFamily="18" charset="0"/>
                <a:cs typeface="Times New Roman" panose="02020603050405020304" pitchFamily="18" charset="0"/>
              </a:rPr>
              <a:t>Tag Line</a:t>
            </a:r>
          </a:p>
          <a:p>
            <a:pPr lvl="1">
              <a:buFont typeface="Arial" panose="020B0604020202020204" pitchFamily="34" charset="0"/>
              <a:buChar char="•"/>
              <a:defRPr/>
            </a:pPr>
            <a:r>
              <a:rPr lang="en-US" sz="2900" dirty="0" smtClean="0">
                <a:latin typeface="Times New Roman" panose="02020603050405020304" pitchFamily="18" charset="0"/>
                <a:cs typeface="Times New Roman" panose="02020603050405020304" pitchFamily="18" charset="0"/>
              </a:rPr>
              <a:t>Where NURSING, MINISTRY and CATHOLIC MISSION meet</a:t>
            </a:r>
            <a:endParaRPr lang="en-US" sz="2900" dirty="0">
              <a:latin typeface="Times New Roman" panose="02020603050405020304" pitchFamily="18" charset="0"/>
              <a:cs typeface="Times New Roman" panose="02020603050405020304" pitchFamily="18" charset="0"/>
            </a:endParaRPr>
          </a:p>
        </p:txBody>
      </p:sp>
      <p:pic>
        <p:nvPicPr>
          <p:cNvPr id="163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543875"/>
            <a:ext cx="3687763"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46" y="184602"/>
            <a:ext cx="1136992" cy="113699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850900" y="936625"/>
            <a:ext cx="7070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Membership / Dues</a:t>
            </a:r>
          </a:p>
        </p:txBody>
      </p:sp>
      <p:sp>
        <p:nvSpPr>
          <p:cNvPr id="10" name="Content Placeholder 2">
            <a:extLst>
              <a:ext uri="{FF2B5EF4-FFF2-40B4-BE49-F238E27FC236}"/>
            </a:extLst>
          </p:cNvPr>
          <p:cNvSpPr>
            <a:spLocks noGrp="1"/>
          </p:cNvSpPr>
          <p:nvPr>
            <p:ph idx="1"/>
          </p:nvPr>
        </p:nvSpPr>
        <p:spPr>
          <a:xfrm>
            <a:off x="747548" y="2019236"/>
            <a:ext cx="7859712" cy="4157663"/>
          </a:xfrm>
        </p:spPr>
        <p:txBody>
          <a:bodyPr/>
          <a:lstStyle/>
          <a:p>
            <a:pPr>
              <a:defRPr/>
            </a:pPr>
            <a:r>
              <a:rPr lang="en-US" sz="2800" dirty="0" smtClean="0">
                <a:latin typeface="Times New Roman" panose="02020603050405020304" pitchFamily="18" charset="0"/>
                <a:cs typeface="Times New Roman" panose="02020603050405020304" pitchFamily="18" charset="0"/>
              </a:rPr>
              <a:t> General, Constituent </a:t>
            </a:r>
          </a:p>
          <a:p>
            <a:pPr marL="0" indent="0">
              <a:buFontTx/>
              <a:buNone/>
              <a:defRPr/>
            </a:pPr>
            <a:r>
              <a:rPr lang="en-US" sz="1600" dirty="0" smtClean="0">
                <a:latin typeface="Times New Roman" panose="02020603050405020304" pitchFamily="18" charset="0"/>
                <a:cs typeface="Times New Roman" panose="02020603050405020304" pitchFamily="18" charset="0"/>
              </a:rPr>
              <a:t>         </a:t>
            </a:r>
            <a:r>
              <a:rPr lang="en-US" sz="1600" dirty="0">
                <a:latin typeface="+mj-lt"/>
                <a:cs typeface="Times New Roman" panose="02020603050405020304" pitchFamily="18" charset="0"/>
              </a:rPr>
              <a:t>C</a:t>
            </a:r>
            <a:r>
              <a:rPr lang="en-US" sz="1600" dirty="0">
                <a:latin typeface="+mj-lt"/>
              </a:rPr>
              <a:t>atholic nurses residing in the United States or its </a:t>
            </a:r>
            <a:r>
              <a:rPr lang="en-US" sz="1600" dirty="0" smtClean="0">
                <a:latin typeface="+mj-lt"/>
              </a:rPr>
              <a:t>territories. Constituent     </a:t>
            </a:r>
          </a:p>
          <a:p>
            <a:pPr marL="0" indent="0">
              <a:buFontTx/>
              <a:buNone/>
              <a:defRPr/>
            </a:pPr>
            <a:r>
              <a:rPr lang="en-US" sz="1600" dirty="0" smtClean="0">
                <a:latin typeface="+mj-lt"/>
              </a:rPr>
              <a:t>        members also have a local council to which they belong. $10 refund/member.</a:t>
            </a:r>
            <a:endParaRPr lang="en-US" sz="1600" dirty="0">
              <a:latin typeface="+mj-lt"/>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Associate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N</a:t>
            </a:r>
            <a:r>
              <a:rPr lang="en-US" sz="1600" dirty="0" smtClean="0">
                <a:latin typeface="+mj-lt"/>
                <a:cs typeface="Times New Roman" panose="02020603050405020304" pitchFamily="18" charset="0"/>
              </a:rPr>
              <a:t>on-Catholic </a:t>
            </a:r>
            <a:r>
              <a:rPr lang="en-US" sz="1600" dirty="0">
                <a:latin typeface="+mj-lt"/>
                <a:cs typeface="Times New Roman" panose="02020603050405020304" pitchFamily="18" charset="0"/>
              </a:rPr>
              <a:t>nurses &amp; other non-nursing healthcare professionals who </a:t>
            </a:r>
            <a:r>
              <a:rPr lang="en-US" sz="1600" dirty="0" smtClean="0">
                <a:latin typeface="+mj-lt"/>
                <a:cs typeface="Times New Roman" panose="02020603050405020304" pitchFamily="18" charset="0"/>
              </a:rPr>
              <a:t>accept </a:t>
            </a:r>
            <a:r>
              <a:rPr lang="en-US" sz="1600" dirty="0">
                <a:latin typeface="+mj-lt"/>
                <a:cs typeface="Times New Roman" panose="02020603050405020304" pitchFamily="18" charset="0"/>
              </a:rPr>
              <a:t>Roman Catholic values &amp; moral principles within the context of nursing.</a:t>
            </a:r>
          </a:p>
          <a:p>
            <a:pPr>
              <a:defRPr/>
            </a:pPr>
            <a:r>
              <a:rPr lang="en-US"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Student - </a:t>
            </a:r>
            <a:r>
              <a:rPr lang="en-US" sz="1600" dirty="0" smtClean="0">
                <a:latin typeface="Times New Roman" panose="02020603050405020304" pitchFamily="18" charset="0"/>
                <a:cs typeface="Times New Roman" panose="02020603050405020304" pitchFamily="18" charset="0"/>
              </a:rPr>
              <a:t>Pre-</a:t>
            </a:r>
            <a:r>
              <a:rPr lang="en-US" sz="1600" dirty="0" smtClean="0"/>
              <a:t>licensure </a:t>
            </a:r>
            <a:r>
              <a:rPr lang="en-US" sz="1600" dirty="0"/>
              <a:t>nursing students attending an accredited nursing program in the </a:t>
            </a:r>
            <a:r>
              <a:rPr lang="en-US" sz="1600" dirty="0" smtClean="0"/>
              <a:t>United </a:t>
            </a:r>
            <a:r>
              <a:rPr lang="en-US" sz="1600" dirty="0"/>
              <a:t>States or its </a:t>
            </a:r>
            <a:r>
              <a:rPr lang="en-US" sz="1600" dirty="0" smtClean="0"/>
              <a:t>territories. FREE membership.</a:t>
            </a:r>
            <a:endParaRPr lang="en-US" sz="1600"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Honorary </a:t>
            </a:r>
            <a:r>
              <a:rPr lang="en-US"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en-US" sz="1600" dirty="0"/>
              <a:t>Any person who has aided in the foundation, development, or activities of the </a:t>
            </a:r>
            <a:r>
              <a:rPr lang="en-US" sz="1600" dirty="0" smtClean="0"/>
              <a:t>NACN-USA</a:t>
            </a:r>
            <a:r>
              <a:rPr lang="en-US" sz="1600" dirty="0"/>
              <a:t>, or an affiliated Council, in any outstanding manner.</a:t>
            </a:r>
            <a:endParaRPr lang="en-US" sz="1600" dirty="0">
              <a:cs typeface="Times New Roman" panose="02020603050405020304" pitchFamily="18" charset="0"/>
            </a:endParaRPr>
          </a:p>
          <a:p>
            <a:pPr marL="0" indent="0">
              <a:buFontTx/>
              <a:buNone/>
              <a:defRPr/>
            </a:pPr>
            <a:endParaRPr lang="en-US" sz="800" dirty="0">
              <a:latin typeface="Times New Roman" panose="02020603050405020304" pitchFamily="18" charset="0"/>
              <a:cs typeface="Times New Roman" panose="02020603050405020304" pitchFamily="18" charset="0"/>
            </a:endParaRPr>
          </a:p>
        </p:txBody>
      </p:sp>
      <p:sp>
        <p:nvSpPr>
          <p:cNvPr id="17415" name="TextBox 1"/>
          <p:cNvSpPr txBox="1">
            <a:spLocks noChangeArrowheads="1"/>
          </p:cNvSpPr>
          <p:nvPr/>
        </p:nvSpPr>
        <p:spPr bwMode="auto">
          <a:xfrm>
            <a:off x="5580112" y="1852516"/>
            <a:ext cx="2735262" cy="584200"/>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t>$50/year recurring or one time payment; join online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38" y="186952"/>
            <a:ext cx="1136992" cy="11369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1042988" y="55563"/>
            <a:ext cx="7058025" cy="1143000"/>
          </a:xfrm>
        </p:spPr>
        <p:txBody>
          <a:bodyPr/>
          <a:lstStyle/>
          <a:p>
            <a:r>
              <a:rPr lang="en-US" altLang="en-US" sz="1700" b="1" smtClean="0"/>
              <a:t>National Association of Catholic Nurses, U.S.A.</a:t>
            </a:r>
            <a:r>
              <a:rPr lang="en-US" altLang="en-US" sz="1400" b="1" smtClean="0"/>
              <a:t/>
            </a:r>
            <a:br>
              <a:rPr lang="en-US" altLang="en-US" sz="1400" b="1" smtClean="0"/>
            </a:br>
            <a:r>
              <a:rPr lang="en-US" altLang="en-US" sz="1400" smtClean="0"/>
              <a:t>Where NURSING, MINISTRY and CATHOLIC MISSION meet</a:t>
            </a:r>
            <a:br>
              <a:rPr lang="en-US" altLang="en-US" sz="1400" smtClean="0"/>
            </a:br>
            <a:r>
              <a:rPr lang="en-US" altLang="en-US" sz="1400" smtClean="0"/>
              <a:t>“Unity in Charity”</a:t>
            </a:r>
          </a:p>
        </p:txBody>
      </p:sp>
      <p:pic>
        <p:nvPicPr>
          <p:cNvPr id="2150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1275"/>
            <a:ext cx="9350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2420938" y="1196975"/>
            <a:ext cx="4335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President</a:t>
            </a:r>
            <a:endParaRPr lang="en-CA" altLang="en-US" sz="4000" kern="0" dirty="0" smtClean="0">
              <a:latin typeface="Times New Roman" panose="02020603050405020304" pitchFamily="18" charset="0"/>
              <a:cs typeface="Times New Roman" panose="02020603050405020304" pitchFamily="18" charset="0"/>
            </a:endParaRPr>
          </a:p>
        </p:txBody>
      </p:sp>
      <p:sp>
        <p:nvSpPr>
          <p:cNvPr id="21509" name="Rectangle 3"/>
          <p:cNvSpPr>
            <a:spLocks noChangeArrowheads="1"/>
          </p:cNvSpPr>
          <p:nvPr/>
        </p:nvSpPr>
        <p:spPr bwMode="auto">
          <a:xfrm>
            <a:off x="3276600" y="1811338"/>
            <a:ext cx="529113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cs typeface="Times New Roman" panose="02020603050405020304" pitchFamily="18" charset="0"/>
              </a:rPr>
              <a:t>                                          	</a:t>
            </a:r>
          </a:p>
          <a:p>
            <a:pPr>
              <a:spcBef>
                <a:spcPct val="0"/>
              </a:spcBef>
              <a:buFontTx/>
              <a:buNone/>
            </a:pPr>
            <a:r>
              <a:rPr lang="en-US" altLang="en-US" sz="2000" dirty="0">
                <a:latin typeface="Times New Roman" panose="02020603050405020304" pitchFamily="18" charset="0"/>
                <a:cs typeface="Times New Roman" panose="02020603050405020304" pitchFamily="18" charset="0"/>
              </a:rPr>
              <a:t>Ellen Gianoli, </a:t>
            </a:r>
            <a:r>
              <a:rPr lang="en-US" altLang="en-US" sz="2000" dirty="0" smtClean="0">
                <a:latin typeface="Times New Roman" panose="02020603050405020304" pitchFamily="18" charset="0"/>
                <a:cs typeface="Times New Roman" panose="02020603050405020304" pitchFamily="18" charset="0"/>
              </a:rPr>
              <a:t>BSN, </a:t>
            </a:r>
            <a:r>
              <a:rPr lang="en-US" altLang="en-US" sz="2000" dirty="0">
                <a:latin typeface="Times New Roman" panose="02020603050405020304" pitchFamily="18" charset="0"/>
                <a:cs typeface="Times New Roman" panose="02020603050405020304" pitchFamily="18" charset="0"/>
              </a:rPr>
              <a:t>PHN, MA (Theology</a:t>
            </a:r>
            <a:r>
              <a:rPr lang="en-US" altLang="en-US" sz="2000" dirty="0" smtClean="0">
                <a:latin typeface="Times New Roman" panose="02020603050405020304" pitchFamily="18" charset="0"/>
                <a:cs typeface="Times New Roman" panose="02020603050405020304" pitchFamily="18" charset="0"/>
              </a:rPr>
              <a:t>), RN</a:t>
            </a:r>
            <a:endParaRPr lang="en-US" altLang="en-US" sz="2000" dirty="0">
              <a:latin typeface="Times New Roman" panose="02020603050405020304" pitchFamily="18" charset="0"/>
              <a:cs typeface="Times New Roman" panose="02020603050405020304" pitchFamily="18" charset="0"/>
            </a:endParaRPr>
          </a:p>
          <a:p>
            <a:pPr>
              <a:spcBef>
                <a:spcPct val="0"/>
              </a:spcBef>
              <a:buFontTx/>
              <a:buNone/>
            </a:pPr>
            <a:r>
              <a:rPr lang="en-US" altLang="en-US" sz="2000" dirty="0"/>
              <a:t/>
            </a:r>
            <a:br>
              <a:rPr lang="en-US" altLang="en-US" sz="2000" dirty="0"/>
            </a:br>
            <a:r>
              <a:rPr lang="en-US" altLang="en-US" sz="2000" dirty="0">
                <a:latin typeface="Times New Roman" panose="02020603050405020304" pitchFamily="18" charset="0"/>
                <a:cs typeface="Times New Roman" panose="02020603050405020304" pitchFamily="18" charset="0"/>
              </a:rPr>
              <a:t>Ellen is a seasoned Catholic nurse with a variety of experiences that span staff nurse, charge nurse, public health nurse, department head, hospital educator and college nursing educator. She understands the concerns of nurses to remain morally sound within the intensely changing healthcare environment. </a:t>
            </a:r>
          </a:p>
        </p:txBody>
      </p:sp>
      <p:pic>
        <p:nvPicPr>
          <p:cNvPr id="2151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88913"/>
            <a:ext cx="11128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3"/>
          <p:cNvSpPr>
            <a:spLocks noChangeArrowheads="1"/>
          </p:cNvSpPr>
          <p:nvPr/>
        </p:nvSpPr>
        <p:spPr bwMode="auto">
          <a:xfrm>
            <a:off x="684213" y="5129213"/>
            <a:ext cx="5903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cs typeface="Times New Roman" panose="02020603050405020304" pitchFamily="18" charset="0"/>
              </a:rPr>
              <a:t>Assumes Presidency July 1, 2020 – June 30, 2022</a:t>
            </a:r>
          </a:p>
        </p:txBody>
      </p:sp>
      <p:pic>
        <p:nvPicPr>
          <p:cNvPr id="21513" name="Picture 9" descr="https://nacn-usa.org/wp-content/uploads/Ellen-Gianoli-250x3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208213"/>
            <a:ext cx="21494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217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1042988" y="55563"/>
            <a:ext cx="7058025" cy="1143000"/>
          </a:xfrm>
        </p:spPr>
        <p:txBody>
          <a:bodyPr/>
          <a:lstStyle/>
          <a:p>
            <a:r>
              <a:rPr lang="en-US" altLang="en-US" sz="1700" b="1" smtClean="0"/>
              <a:t>National Association of Catholic Nurses, U.S.A.</a:t>
            </a:r>
            <a:r>
              <a:rPr lang="en-US" altLang="en-US" sz="1400" b="1" smtClean="0"/>
              <a:t/>
            </a:r>
            <a:br>
              <a:rPr lang="en-US" altLang="en-US" sz="1400" b="1" smtClean="0"/>
            </a:br>
            <a:r>
              <a:rPr lang="en-US" altLang="en-US" sz="1400" smtClean="0"/>
              <a:t>Where NURSING, MINISTRY and CATHOLIC MISSION meet</a:t>
            </a:r>
            <a:br>
              <a:rPr lang="en-US" altLang="en-US" sz="1400" smtClean="0"/>
            </a:br>
            <a:r>
              <a:rPr lang="en-US" altLang="en-US" sz="1400" smtClean="0"/>
              <a:t>“Unity in Charity”</a:t>
            </a:r>
          </a:p>
        </p:txBody>
      </p:sp>
      <p:pic>
        <p:nvPicPr>
          <p:cNvPr id="2355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1275"/>
            <a:ext cx="9350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684213" y="1501775"/>
            <a:ext cx="7069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Priest Chaplain</a:t>
            </a:r>
          </a:p>
        </p:txBody>
      </p:sp>
      <p:sp>
        <p:nvSpPr>
          <p:cNvPr id="23557" name="Rectangle 6"/>
          <p:cNvSpPr>
            <a:spLocks noChangeArrowheads="1"/>
          </p:cNvSpPr>
          <p:nvPr/>
        </p:nvSpPr>
        <p:spPr bwMode="auto">
          <a:xfrm>
            <a:off x="4116388" y="2060575"/>
            <a:ext cx="39592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a:latin typeface="Times New Roman" panose="02020603050405020304" pitchFamily="18" charset="0"/>
              <a:cs typeface="Times New Roman" panose="02020603050405020304" pitchFamily="18" charset="0"/>
            </a:endParaRPr>
          </a:p>
          <a:p>
            <a:pPr>
              <a:spcBef>
                <a:spcPct val="0"/>
              </a:spcBef>
              <a:buFontTx/>
              <a:buNone/>
            </a:pPr>
            <a:r>
              <a:rPr lang="en-US" altLang="en-US" sz="2800">
                <a:latin typeface="Times New Roman" panose="02020603050405020304" pitchFamily="18" charset="0"/>
                <a:cs typeface="Times New Roman" panose="02020603050405020304" pitchFamily="18" charset="0"/>
              </a:rPr>
              <a:t>Rev. Michael G. Whyte</a:t>
            </a:r>
            <a:r>
              <a:rPr lang="en-US" altLang="en-US" sz="2000">
                <a:latin typeface="Times New Roman" panose="02020603050405020304" pitchFamily="18" charset="0"/>
                <a:cs typeface="Times New Roman" panose="02020603050405020304" pitchFamily="18" charset="0"/>
              </a:rPr>
              <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West Simsbury, Connecticut</a:t>
            </a:r>
          </a:p>
          <a:p>
            <a:pPr>
              <a:spcBef>
                <a:spcPct val="0"/>
              </a:spcBef>
              <a:buFontTx/>
              <a:buNone/>
            </a:pPr>
            <a:endParaRPr lang="en-US" altLang="en-US" sz="1200">
              <a:latin typeface="Times New Roman" panose="02020603050405020304" pitchFamily="18" charset="0"/>
              <a:cs typeface="Times New Roman" panose="02020603050405020304" pitchFamily="18" charset="0"/>
            </a:endParaRPr>
          </a:p>
          <a:p>
            <a:pPr>
              <a:spcBef>
                <a:spcPct val="0"/>
              </a:spcBef>
              <a:buFontTx/>
              <a:buNone/>
            </a:pPr>
            <a:r>
              <a:rPr lang="en-US" altLang="en-US" sz="2000">
                <a:latin typeface="Times New Roman" panose="02020603050405020304" pitchFamily="18" charset="0"/>
                <a:cs typeface="Times New Roman" panose="02020603050405020304" pitchFamily="18" charset="0"/>
              </a:rPr>
              <a:t>Appointed on July 31, 2013 by the Most Reverend R. Daniel Conlon, Bishop of Joliet with the acknowledgement and approval of the Most Reverend Henry J. Mansell, Archbishop of Hartford, and at the recommendation of the NACN-USA Board of Directors</a:t>
            </a:r>
            <a:r>
              <a:rPr lang="en-US" altLang="en-US" sz="2000"/>
              <a:t>.</a:t>
            </a:r>
          </a:p>
        </p:txBody>
      </p:sp>
      <p:pic>
        <p:nvPicPr>
          <p:cNvPr id="23558"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77875" y="2636838"/>
            <a:ext cx="3240088" cy="3013075"/>
          </a:xfrm>
        </p:spPr>
      </p:pic>
      <p:pic>
        <p:nvPicPr>
          <p:cNvPr id="2355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88913"/>
            <a:ext cx="11128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561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1042988" y="55563"/>
            <a:ext cx="7058025" cy="1143000"/>
          </a:xfrm>
        </p:spPr>
        <p:txBody>
          <a:bodyPr/>
          <a:lstStyle/>
          <a:p>
            <a:r>
              <a:rPr lang="en-US" altLang="en-US" sz="1700" b="1" smtClean="0"/>
              <a:t>National Association of Catholic Nurses, U.S.A.</a:t>
            </a:r>
            <a:r>
              <a:rPr lang="en-US" altLang="en-US" sz="1400" b="1" smtClean="0"/>
              <a:t/>
            </a:r>
            <a:br>
              <a:rPr lang="en-US" altLang="en-US" sz="1400" b="1" smtClean="0"/>
            </a:br>
            <a:r>
              <a:rPr lang="en-US" altLang="en-US" sz="1400" smtClean="0"/>
              <a:t>Where NURSING, MINISTRY and CATHOLIC MISSION meet</a:t>
            </a:r>
            <a:br>
              <a:rPr lang="en-US" altLang="en-US" sz="1400" smtClean="0"/>
            </a:br>
            <a:r>
              <a:rPr lang="en-US" altLang="en-US" sz="1400" smtClean="0"/>
              <a:t>“Unity in Charity”</a:t>
            </a:r>
          </a:p>
        </p:txBody>
      </p:sp>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1275"/>
            <a:ext cx="9350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469900" y="1169988"/>
            <a:ext cx="7631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Regional Director </a:t>
            </a:r>
          </a:p>
          <a:p>
            <a:pPr eaLnBrk="1" hangingPunct="1">
              <a:defRPr/>
            </a:pPr>
            <a:r>
              <a:rPr lang="en-CA" altLang="en-US" sz="4000" kern="0" dirty="0" smtClean="0">
                <a:latin typeface="Times New Roman" panose="02020603050405020304" pitchFamily="18" charset="0"/>
                <a:cs typeface="Times New Roman" panose="02020603050405020304" pitchFamily="18" charset="0"/>
              </a:rPr>
              <a:t>Lower Northeast (LNE) – Region 2</a:t>
            </a:r>
          </a:p>
        </p:txBody>
      </p:sp>
      <p:sp>
        <p:nvSpPr>
          <p:cNvPr id="24581" name="Rectangle 6"/>
          <p:cNvSpPr>
            <a:spLocks noChangeArrowheads="1"/>
          </p:cNvSpPr>
          <p:nvPr/>
        </p:nvSpPr>
        <p:spPr bwMode="auto">
          <a:xfrm>
            <a:off x="3924300" y="2309813"/>
            <a:ext cx="47402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Maria Arvonio, RN, BSN, MA</a:t>
            </a:r>
          </a:p>
          <a:p>
            <a:pPr>
              <a:spcBef>
                <a:spcPct val="0"/>
              </a:spcBef>
              <a:buFontTx/>
              <a:buNone/>
            </a:pPr>
            <a:r>
              <a:rPr lang="en-US" altLang="en-US" sz="2000">
                <a:latin typeface="Times New Roman" panose="02020603050405020304" pitchFamily="18" charset="0"/>
                <a:cs typeface="Times New Roman" panose="02020603050405020304" pitchFamily="18" charset="0"/>
              </a:rPr>
              <a:t>New Jersey</a:t>
            </a:r>
          </a:p>
          <a:p>
            <a:pPr>
              <a:spcBef>
                <a:spcPct val="0"/>
              </a:spcBef>
              <a:buFontTx/>
              <a:buNone/>
            </a:pPr>
            <a:endParaRPr lang="en-US" altLang="en-US" sz="1200">
              <a:latin typeface="Times New Roman" panose="02020603050405020304" pitchFamily="18" charset="0"/>
              <a:cs typeface="Times New Roman" panose="02020603050405020304" pitchFamily="18" charset="0"/>
            </a:endParaRPr>
          </a:p>
          <a:p>
            <a:pPr>
              <a:spcBef>
                <a:spcPct val="0"/>
              </a:spcBef>
              <a:buFontTx/>
              <a:buNone/>
            </a:pPr>
            <a:r>
              <a:rPr lang="en-US" altLang="en-US" sz="2000">
                <a:latin typeface="Times New Roman" panose="02020603050405020304" pitchFamily="18" charset="0"/>
                <a:cs typeface="Times New Roman" panose="02020603050405020304" pitchFamily="18" charset="0"/>
              </a:rPr>
              <a:t>Elected to BOD 2016. BSN from Villanova University and Master in Healthcare Ethics from St Joseph’s University. Experience in Critical Care and Emergency Nursing. Nursing supervisor currently. Published in Linacre Quarterly Journal Feb 2014, “Cultural</a:t>
            </a:r>
            <a:r>
              <a:rPr lang="en-US" altLang="en-US" sz="2000" i="1">
                <a:latin typeface="Times New Roman" panose="02020603050405020304" pitchFamily="18" charset="0"/>
                <a:cs typeface="Times New Roman" panose="02020603050405020304" pitchFamily="18" charset="0"/>
              </a:rPr>
              <a:t> competency, autonomy, and spiritual conflicts related to Reiki/CAM therapies: Should patients be informed?” </a:t>
            </a:r>
            <a:endParaRPr lang="en-US" altLang="en-US" sz="2000">
              <a:latin typeface="Times New Roman" panose="02020603050405020304" pitchFamily="18" charset="0"/>
              <a:cs typeface="Times New Roman" panose="02020603050405020304" pitchFamily="18" charset="0"/>
            </a:endParaRPr>
          </a:p>
        </p:txBody>
      </p:sp>
      <p:pic>
        <p:nvPicPr>
          <p:cNvPr id="2458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11128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200" y="2473325"/>
            <a:ext cx="30734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rot="19162693">
            <a:off x="504067" y="2551837"/>
            <a:ext cx="8135882" cy="1754326"/>
          </a:xfrm>
          <a:prstGeom prst="rect">
            <a:avLst/>
          </a:prstGeom>
          <a:noFill/>
        </p:spPr>
        <p:txBody>
          <a:bodyPr wrap="none">
            <a:spAutoFit/>
          </a:bodyPr>
          <a:lstStyle/>
          <a:p>
            <a:pPr algn="ctr">
              <a:defRPr/>
            </a:pPr>
            <a:r>
              <a:rPr lang="en-US" sz="54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INSERT YOUR PICTURE</a:t>
            </a:r>
          </a:p>
          <a:p>
            <a:pPr algn="ctr">
              <a:defRPr/>
            </a:pPr>
            <a:r>
              <a:rPr lang="en-US" sz="54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AND CONTACT INFO</a:t>
            </a:r>
          </a:p>
        </p:txBody>
      </p:sp>
    </p:spTree>
    <p:extLst>
      <p:ext uri="{BB962C8B-B14F-4D97-AF65-F5344CB8AC3E}">
        <p14:creationId xmlns:p14="http://schemas.microsoft.com/office/powerpoint/2010/main" val="623886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1042988" y="55563"/>
            <a:ext cx="7058025" cy="1143000"/>
          </a:xfrm>
        </p:spPr>
        <p:txBody>
          <a:bodyPr/>
          <a:lstStyle/>
          <a:p>
            <a:r>
              <a:rPr lang="en-US" altLang="en-US" sz="1700" b="1" smtClean="0"/>
              <a:t>National Association of Catholic Nurses, U.S.A.</a:t>
            </a:r>
            <a:r>
              <a:rPr lang="en-US" altLang="en-US" sz="1400" b="1" smtClean="0"/>
              <a:t/>
            </a:r>
            <a:br>
              <a:rPr lang="en-US" altLang="en-US" sz="1400" b="1" smtClean="0"/>
            </a:br>
            <a:r>
              <a:rPr lang="en-US" altLang="en-US" sz="1400" smtClean="0"/>
              <a:t>Where NURSING, MINISTRY and CATHOLIC MISSION meet</a:t>
            </a:r>
            <a:br>
              <a:rPr lang="en-US" altLang="en-US" sz="1400" smtClean="0"/>
            </a:br>
            <a:r>
              <a:rPr lang="en-US" altLang="en-US" sz="1400" smtClean="0"/>
              <a:t>“Unity in Charity”</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1275"/>
            <a:ext cx="9350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054100" y="1198563"/>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Board of Directors</a:t>
            </a:r>
          </a:p>
        </p:txBody>
      </p:sp>
      <p:sp>
        <p:nvSpPr>
          <p:cNvPr id="25605" name="Rectangle 6"/>
          <p:cNvSpPr>
            <a:spLocks noChangeArrowheads="1"/>
          </p:cNvSpPr>
          <p:nvPr/>
        </p:nvSpPr>
        <p:spPr bwMode="auto">
          <a:xfrm>
            <a:off x="611188" y="2030413"/>
            <a:ext cx="40322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Officers:</a:t>
            </a:r>
          </a:p>
          <a:p>
            <a:pPr>
              <a:spcBef>
                <a:spcPct val="0"/>
              </a:spcBef>
              <a:buFontTx/>
              <a:buNone/>
            </a:pPr>
            <a:r>
              <a:rPr lang="en-US" altLang="en-US" sz="2800">
                <a:latin typeface="Times New Roman" panose="02020603050405020304" pitchFamily="18" charset="0"/>
                <a:cs typeface="Times New Roman" panose="02020603050405020304" pitchFamily="18" charset="0"/>
              </a:rPr>
              <a:t>   President</a:t>
            </a:r>
          </a:p>
          <a:p>
            <a:pPr>
              <a:spcBef>
                <a:spcPct val="0"/>
              </a:spcBef>
              <a:buFontTx/>
              <a:buNone/>
            </a:pPr>
            <a:r>
              <a:rPr lang="en-US" altLang="en-US" sz="2800">
                <a:latin typeface="Times New Roman" panose="02020603050405020304" pitchFamily="18" charset="0"/>
                <a:cs typeface="Times New Roman" panose="02020603050405020304" pitchFamily="18" charset="0"/>
              </a:rPr>
              <a:t>   President Elect</a:t>
            </a:r>
          </a:p>
          <a:p>
            <a:pPr>
              <a:spcBef>
                <a:spcPct val="0"/>
              </a:spcBef>
              <a:buFontTx/>
              <a:buNone/>
            </a:pPr>
            <a:r>
              <a:rPr lang="en-US" altLang="en-US" sz="2800">
                <a:latin typeface="Times New Roman" panose="02020603050405020304" pitchFamily="18" charset="0"/>
                <a:cs typeface="Times New Roman" panose="02020603050405020304" pitchFamily="18" charset="0"/>
              </a:rPr>
              <a:t>   Recording Secretary</a:t>
            </a:r>
          </a:p>
          <a:p>
            <a:pPr>
              <a:spcBef>
                <a:spcPct val="0"/>
              </a:spcBef>
              <a:buFontTx/>
              <a:buNone/>
            </a:pPr>
            <a:r>
              <a:rPr lang="en-US" altLang="en-US" sz="2800">
                <a:latin typeface="Times New Roman" panose="02020603050405020304" pitchFamily="18" charset="0"/>
                <a:cs typeface="Times New Roman" panose="02020603050405020304" pitchFamily="18" charset="0"/>
              </a:rPr>
              <a:t>   Corresponding Secretary</a:t>
            </a:r>
          </a:p>
          <a:p>
            <a:pPr>
              <a:spcBef>
                <a:spcPct val="0"/>
              </a:spcBef>
              <a:buFontTx/>
              <a:buNone/>
            </a:pPr>
            <a:r>
              <a:rPr lang="en-US" altLang="en-US" sz="2800">
                <a:latin typeface="Times New Roman" panose="02020603050405020304" pitchFamily="18" charset="0"/>
                <a:cs typeface="Times New Roman" panose="02020603050405020304" pitchFamily="18" charset="0"/>
              </a:rPr>
              <a:t>   Treasurer</a:t>
            </a:r>
            <a:endParaRPr lang="en-US" altLang="en-US" sz="2000"/>
          </a:p>
        </p:txBody>
      </p:sp>
      <p:pic>
        <p:nvPicPr>
          <p:cNvPr id="2560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11128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6"/>
          <p:cNvSpPr>
            <a:spLocks noChangeArrowheads="1"/>
          </p:cNvSpPr>
          <p:nvPr/>
        </p:nvSpPr>
        <p:spPr bwMode="auto">
          <a:xfrm>
            <a:off x="4572000" y="2008188"/>
            <a:ext cx="3921125"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Regional Directors:</a:t>
            </a:r>
          </a:p>
          <a:p>
            <a:pPr>
              <a:spcBef>
                <a:spcPct val="0"/>
              </a:spcBef>
              <a:buFontTx/>
              <a:buNone/>
            </a:pPr>
            <a:r>
              <a:rPr lang="en-US" altLang="en-US" sz="2800">
                <a:latin typeface="Times New Roman" panose="02020603050405020304" pitchFamily="18" charset="0"/>
                <a:cs typeface="Times New Roman" panose="02020603050405020304" pitchFamily="18" charset="0"/>
              </a:rPr>
              <a:t>   Upper Northeast (UNE)</a:t>
            </a:r>
          </a:p>
          <a:p>
            <a:pPr>
              <a:spcBef>
                <a:spcPct val="0"/>
              </a:spcBef>
              <a:buFontTx/>
              <a:buNone/>
            </a:pPr>
            <a:r>
              <a:rPr lang="en-US" altLang="en-US" sz="2800">
                <a:latin typeface="Times New Roman" panose="02020603050405020304" pitchFamily="18" charset="0"/>
                <a:cs typeface="Times New Roman" panose="02020603050405020304" pitchFamily="18" charset="0"/>
              </a:rPr>
              <a:t>   Lower Northeast (LNE)</a:t>
            </a:r>
          </a:p>
          <a:p>
            <a:pPr>
              <a:spcBef>
                <a:spcPct val="0"/>
              </a:spcBef>
              <a:buFontTx/>
              <a:buNone/>
            </a:pPr>
            <a:r>
              <a:rPr lang="en-US" altLang="en-US" sz="2800">
                <a:latin typeface="Times New Roman" panose="02020603050405020304" pitchFamily="18" charset="0"/>
                <a:cs typeface="Times New Roman" panose="02020603050405020304" pitchFamily="18" charset="0"/>
              </a:rPr>
              <a:t>   MidAtlantic (MA)</a:t>
            </a:r>
          </a:p>
          <a:p>
            <a:pPr>
              <a:spcBef>
                <a:spcPct val="0"/>
              </a:spcBef>
              <a:buFontTx/>
              <a:buNone/>
            </a:pPr>
            <a:r>
              <a:rPr lang="en-US" altLang="en-US" sz="2800">
                <a:latin typeface="Times New Roman" panose="02020603050405020304" pitchFamily="18" charset="0"/>
                <a:cs typeface="Times New Roman" panose="02020603050405020304" pitchFamily="18" charset="0"/>
              </a:rPr>
              <a:t>   Southeast (SE)</a:t>
            </a:r>
          </a:p>
          <a:p>
            <a:pPr>
              <a:spcBef>
                <a:spcPct val="0"/>
              </a:spcBef>
              <a:buFontTx/>
              <a:buNone/>
            </a:pPr>
            <a:r>
              <a:rPr lang="en-US" altLang="en-US" sz="2800">
                <a:latin typeface="Times New Roman" panose="02020603050405020304" pitchFamily="18" charset="0"/>
                <a:cs typeface="Times New Roman" panose="02020603050405020304" pitchFamily="18" charset="0"/>
              </a:rPr>
              <a:t>   NorthCentral (NC)</a:t>
            </a:r>
          </a:p>
          <a:p>
            <a:pPr>
              <a:spcBef>
                <a:spcPct val="0"/>
              </a:spcBef>
              <a:buFontTx/>
              <a:buNone/>
            </a:pPr>
            <a:r>
              <a:rPr lang="en-US" altLang="en-US" sz="2800">
                <a:latin typeface="Times New Roman" panose="02020603050405020304" pitchFamily="18" charset="0"/>
                <a:cs typeface="Times New Roman" panose="02020603050405020304" pitchFamily="18" charset="0"/>
              </a:rPr>
              <a:t>   SouthCentral (SC)</a:t>
            </a:r>
          </a:p>
          <a:p>
            <a:pPr>
              <a:spcBef>
                <a:spcPct val="0"/>
              </a:spcBef>
              <a:buFontTx/>
              <a:buNone/>
            </a:pPr>
            <a:r>
              <a:rPr lang="en-US" altLang="en-US" sz="2800">
                <a:latin typeface="Times New Roman" panose="02020603050405020304" pitchFamily="18" charset="0"/>
                <a:cs typeface="Times New Roman" panose="02020603050405020304" pitchFamily="18" charset="0"/>
              </a:rPr>
              <a:t>   MidWest (MW)</a:t>
            </a:r>
          </a:p>
          <a:p>
            <a:pPr>
              <a:spcBef>
                <a:spcPct val="0"/>
              </a:spcBef>
              <a:buFontTx/>
              <a:buNone/>
            </a:pPr>
            <a:r>
              <a:rPr lang="en-US" altLang="en-US" sz="2800">
                <a:latin typeface="Times New Roman" panose="02020603050405020304" pitchFamily="18" charset="0"/>
                <a:cs typeface="Times New Roman" panose="02020603050405020304" pitchFamily="18" charset="0"/>
              </a:rPr>
              <a:t>   SouthWest (SW)</a:t>
            </a:r>
          </a:p>
          <a:p>
            <a:pPr>
              <a:spcBef>
                <a:spcPct val="0"/>
              </a:spcBef>
              <a:buFontTx/>
              <a:buNone/>
            </a:pPr>
            <a:r>
              <a:rPr lang="en-US" altLang="en-US" sz="2800">
                <a:latin typeface="Times New Roman" panose="02020603050405020304" pitchFamily="18" charset="0"/>
                <a:cs typeface="Times New Roman" panose="02020603050405020304" pitchFamily="18" charset="0"/>
              </a:rPr>
              <a:t>   Pacific (PA)</a:t>
            </a:r>
            <a:endParaRPr lang="en-US" altLang="en-US" sz="2000"/>
          </a:p>
        </p:txBody>
      </p:sp>
    </p:spTree>
    <p:extLst>
      <p:ext uri="{BB962C8B-B14F-4D97-AF65-F5344CB8AC3E}">
        <p14:creationId xmlns:p14="http://schemas.microsoft.com/office/powerpoint/2010/main" val="1846395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1042988" y="55563"/>
            <a:ext cx="7058025" cy="1143000"/>
          </a:xfrm>
        </p:spPr>
        <p:txBody>
          <a:bodyPr/>
          <a:lstStyle/>
          <a:p>
            <a:r>
              <a:rPr lang="en-US" altLang="en-US" sz="1700" b="1" smtClean="0"/>
              <a:t>National Association of Catholic Nurses, U.S.A.</a:t>
            </a:r>
            <a:r>
              <a:rPr lang="en-US" altLang="en-US" sz="1400" b="1" smtClean="0"/>
              <a:t/>
            </a:r>
            <a:br>
              <a:rPr lang="en-US" altLang="en-US" sz="1400" b="1" smtClean="0"/>
            </a:br>
            <a:r>
              <a:rPr lang="en-US" altLang="en-US" sz="1400" smtClean="0"/>
              <a:t>Where NURSING, MINISTRY and CATHOLIC MISSION meet</a:t>
            </a:r>
            <a:br>
              <a:rPr lang="en-US" altLang="en-US" sz="1400" smtClean="0"/>
            </a:br>
            <a:r>
              <a:rPr lang="en-US" altLang="en-US" sz="1400" smtClean="0"/>
              <a:t>“Unity in Charity”</a:t>
            </a:r>
          </a:p>
        </p:txBody>
      </p:sp>
      <p:pic>
        <p:nvPicPr>
          <p:cNvPr id="266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1275"/>
            <a:ext cx="9350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858838" y="1220788"/>
            <a:ext cx="7070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Nine Regions</a:t>
            </a:r>
            <a:endParaRPr lang="en-CA" altLang="en-US" sz="1200" kern="0" dirty="0" smtClean="0">
              <a:latin typeface="Times New Roman" panose="02020603050405020304" pitchFamily="18" charset="0"/>
              <a:cs typeface="Times New Roman" panose="02020603050405020304" pitchFamily="18" charset="0"/>
            </a:endParaRPr>
          </a:p>
          <a:p>
            <a:pPr eaLnBrk="1" hangingPunct="1">
              <a:defRPr/>
            </a:pPr>
            <a:r>
              <a:rPr lang="en-CA" altLang="en-US" sz="1200" b="1" kern="0" dirty="0" smtClean="0">
                <a:latin typeface="Times New Roman" panose="02020603050405020304" pitchFamily="18" charset="0"/>
                <a:cs typeface="Times New Roman" panose="02020603050405020304" pitchFamily="18" charset="0"/>
                <a:hlinkClick r:id="rId3"/>
              </a:rPr>
              <a:t>CatholicNurses@nacn-usa.org</a:t>
            </a:r>
            <a:endParaRPr lang="en-CA" altLang="en-US" sz="1200" b="1" kern="0" dirty="0" smtClean="0">
              <a:latin typeface="Times New Roman" panose="02020603050405020304" pitchFamily="18" charset="0"/>
              <a:cs typeface="Times New Roman" panose="02020603050405020304" pitchFamily="18" charset="0"/>
            </a:endParaRPr>
          </a:p>
          <a:p>
            <a:pPr eaLnBrk="1" hangingPunct="1">
              <a:defRPr/>
            </a:pPr>
            <a:endParaRPr lang="en-CA" altLang="en-US" sz="4000" kern="0" dirty="0" smtClean="0">
              <a:latin typeface="Times New Roman" panose="02020603050405020304" pitchFamily="18" charset="0"/>
              <a:cs typeface="Times New Roman" panose="02020603050405020304" pitchFamily="18" charset="0"/>
            </a:endParaRPr>
          </a:p>
        </p:txBody>
      </p:sp>
      <p:sp>
        <p:nvSpPr>
          <p:cNvPr id="23557" name="Content Placeholder 1"/>
          <p:cNvSpPr>
            <a:spLocks noGrp="1"/>
          </p:cNvSpPr>
          <p:nvPr>
            <p:ph idx="1"/>
          </p:nvPr>
        </p:nvSpPr>
        <p:spPr>
          <a:xfrm>
            <a:off x="422275" y="1854200"/>
            <a:ext cx="3971925" cy="4092575"/>
          </a:xfrm>
        </p:spPr>
        <p:txBody>
          <a:bodyPr/>
          <a:lstStyle/>
          <a:p>
            <a:pPr marL="0" indent="0">
              <a:buFontTx/>
              <a:buNone/>
              <a:defRPr/>
            </a:pPr>
            <a:r>
              <a:rPr lang="en-US" altLang="en-US" sz="1200" b="1" dirty="0" smtClean="0"/>
              <a:t>Region 1 – Upper Northeast (UNE) </a:t>
            </a:r>
          </a:p>
          <a:p>
            <a:pPr marL="0" indent="0">
              <a:buFontTx/>
              <a:buNone/>
              <a:defRPr/>
            </a:pPr>
            <a:r>
              <a:rPr lang="en-US" altLang="en-US" sz="1200" dirty="0" smtClean="0"/>
              <a:t>Connecticut, Vermont, New Hampshire, Maine, Massachusetts and Rhode Island. </a:t>
            </a:r>
          </a:p>
          <a:p>
            <a:pPr marL="0" indent="0">
              <a:buFontTx/>
              <a:buNone/>
              <a:defRPr/>
            </a:pPr>
            <a:r>
              <a:rPr lang="en-US" altLang="en-US" sz="1200" b="1" dirty="0" smtClean="0"/>
              <a:t>Regional Dir</a:t>
            </a:r>
            <a:r>
              <a:rPr lang="en-US" altLang="en-US" sz="1200" b="1" dirty="0" smtClean="0">
                <a:solidFill>
                  <a:schemeClr val="tx1">
                    <a:lumMod val="95000"/>
                    <a:lumOff val="5000"/>
                  </a:schemeClr>
                </a:solidFill>
              </a:rPr>
              <a:t>.  </a:t>
            </a:r>
            <a:r>
              <a:rPr lang="en-US" altLang="en-US" sz="1200" dirty="0" smtClean="0">
                <a:solidFill>
                  <a:schemeClr val="tx1">
                    <a:lumMod val="95000"/>
                    <a:lumOff val="5000"/>
                  </a:schemeClr>
                </a:solidFill>
              </a:rPr>
              <a:t>P. Renee Frost, BSN, RN, CCM</a:t>
            </a:r>
          </a:p>
          <a:p>
            <a:pPr marL="0" indent="0">
              <a:buFontTx/>
              <a:buNone/>
              <a:defRPr/>
            </a:pPr>
            <a:r>
              <a:rPr lang="en-US" altLang="en-US" sz="1200" dirty="0">
                <a:solidFill>
                  <a:schemeClr val="tx1">
                    <a:lumMod val="95000"/>
                    <a:lumOff val="5000"/>
                  </a:schemeClr>
                </a:solidFill>
              </a:rPr>
              <a:t>	</a:t>
            </a:r>
            <a:r>
              <a:rPr lang="en-US" altLang="en-US" sz="1200" dirty="0" smtClean="0">
                <a:solidFill>
                  <a:schemeClr val="tx1">
                    <a:lumMod val="95000"/>
                    <a:lumOff val="5000"/>
                  </a:schemeClr>
                </a:solidFill>
              </a:rPr>
              <a:t>Rocky Hill, CT</a:t>
            </a:r>
            <a:endParaRPr lang="en-US" altLang="en-US" sz="300" dirty="0" smtClean="0">
              <a:solidFill>
                <a:schemeClr val="tx1">
                  <a:lumMod val="95000"/>
                  <a:lumOff val="5000"/>
                </a:schemeClr>
              </a:solidFill>
            </a:endParaRPr>
          </a:p>
          <a:p>
            <a:pPr marL="0" indent="0">
              <a:buFontTx/>
              <a:buNone/>
              <a:defRPr/>
            </a:pPr>
            <a:endParaRPr lang="en-US" altLang="en-US" sz="300" dirty="0" smtClean="0">
              <a:solidFill>
                <a:srgbClr val="FF0000"/>
              </a:solidFill>
            </a:endParaRPr>
          </a:p>
          <a:p>
            <a:pPr marL="0" indent="0">
              <a:buFontTx/>
              <a:buNone/>
              <a:defRPr/>
            </a:pPr>
            <a:r>
              <a:rPr lang="en-US" altLang="en-US" sz="1200" b="1" dirty="0" smtClean="0"/>
              <a:t>Region 2 – Lower Northeast (LNE)                                                       </a:t>
            </a:r>
            <a:r>
              <a:rPr lang="en-US" altLang="en-US" sz="1200" dirty="0" smtClean="0"/>
              <a:t>New York, New Jersey, Pennsylvania, Delaware, Maryland, Washington, D.C.</a:t>
            </a:r>
          </a:p>
          <a:p>
            <a:pPr marL="0" indent="0">
              <a:buFontTx/>
              <a:buNone/>
              <a:defRPr/>
            </a:pPr>
            <a:r>
              <a:rPr lang="en-US" altLang="en-US" sz="1200" b="1" dirty="0" smtClean="0"/>
              <a:t>Regional Dir.  </a:t>
            </a:r>
            <a:r>
              <a:rPr lang="en-US" altLang="en-US" sz="1200" dirty="0" smtClean="0"/>
              <a:t>Maria Arvonio, BSN, MA (HCE), RN                      </a:t>
            </a:r>
          </a:p>
          <a:p>
            <a:pPr marL="0" indent="0">
              <a:buFontTx/>
              <a:buNone/>
              <a:defRPr/>
            </a:pPr>
            <a:r>
              <a:rPr lang="en-US" altLang="en-US" sz="1200" dirty="0" smtClean="0"/>
              <a:t>                        Trenton, New Jersey</a:t>
            </a:r>
          </a:p>
          <a:p>
            <a:pPr marL="0" indent="0">
              <a:buFontTx/>
              <a:buNone/>
              <a:defRPr/>
            </a:pPr>
            <a:endParaRPr lang="en-US" altLang="en-US" sz="300" dirty="0" smtClean="0"/>
          </a:p>
          <a:p>
            <a:pPr marL="0" indent="0">
              <a:buFontTx/>
              <a:buNone/>
              <a:defRPr/>
            </a:pPr>
            <a:r>
              <a:rPr lang="en-US" altLang="en-US" sz="1200" b="1" dirty="0" smtClean="0"/>
              <a:t>Region 3 – </a:t>
            </a:r>
            <a:r>
              <a:rPr lang="en-US" altLang="en-US" sz="1200" b="1" dirty="0" err="1" smtClean="0"/>
              <a:t>MidAtlantic</a:t>
            </a:r>
            <a:r>
              <a:rPr lang="en-US" altLang="en-US" sz="1200" b="1" dirty="0" smtClean="0"/>
              <a:t> (MA) </a:t>
            </a:r>
            <a:r>
              <a:rPr lang="en-US" altLang="en-US" sz="1200" dirty="0" smtClean="0"/>
              <a:t>Michigan, Ohio, Indiana, Virginia, West Virginia, Kentucky                                                                                          </a:t>
            </a:r>
            <a:r>
              <a:rPr lang="en-US" altLang="en-US" sz="1200" b="1" dirty="0" smtClean="0"/>
              <a:t>Regional Dir. </a:t>
            </a:r>
            <a:r>
              <a:rPr lang="en-US" altLang="en-US" sz="1200" dirty="0" smtClean="0"/>
              <a:t>Janet </a:t>
            </a:r>
            <a:r>
              <a:rPr lang="en-US" altLang="en-US" sz="1200" dirty="0" err="1" smtClean="0"/>
              <a:t>Munday</a:t>
            </a:r>
            <a:r>
              <a:rPr lang="en-US" altLang="en-US" sz="1200" dirty="0" smtClean="0"/>
              <a:t>, BSN, RN </a:t>
            </a:r>
          </a:p>
          <a:p>
            <a:pPr marL="0" indent="0">
              <a:buFontTx/>
              <a:buNone/>
              <a:defRPr/>
            </a:pPr>
            <a:r>
              <a:rPr lang="en-US" altLang="en-US" sz="1200" dirty="0" smtClean="0"/>
              <a:t>                       Wapakoneta, Ohio</a:t>
            </a:r>
          </a:p>
          <a:p>
            <a:pPr marL="0" indent="0">
              <a:buFontTx/>
              <a:buNone/>
              <a:defRPr/>
            </a:pPr>
            <a:endParaRPr lang="en-US" altLang="en-US" sz="300" dirty="0" smtClean="0"/>
          </a:p>
          <a:p>
            <a:pPr marL="0" indent="0">
              <a:buFontTx/>
              <a:buNone/>
              <a:defRPr/>
            </a:pPr>
            <a:r>
              <a:rPr lang="en-US" altLang="en-US" sz="1200" b="1" dirty="0" smtClean="0"/>
              <a:t>Region 4 – Southeast (SE)                                                                                          </a:t>
            </a:r>
            <a:r>
              <a:rPr lang="en-US" altLang="en-US" sz="1200" dirty="0" smtClean="0"/>
              <a:t>Alabama, North Carolina, South Carolina, Tennessee, Georgia, Florida, Virgin Islands, Puerto Rico </a:t>
            </a:r>
          </a:p>
          <a:p>
            <a:pPr marL="0" indent="0">
              <a:buFontTx/>
              <a:buNone/>
              <a:defRPr/>
            </a:pPr>
            <a:r>
              <a:rPr lang="en-US" altLang="en-US" sz="1200" b="1" dirty="0" smtClean="0"/>
              <a:t>Regional Dir</a:t>
            </a:r>
            <a:r>
              <a:rPr lang="en-US" altLang="en-US" sz="1200" dirty="0" smtClean="0"/>
              <a:t>. Alma Abuelouf, BSN, RN </a:t>
            </a:r>
          </a:p>
          <a:p>
            <a:pPr marL="0" indent="0">
              <a:buFontTx/>
              <a:buNone/>
              <a:defRPr/>
            </a:pPr>
            <a:r>
              <a:rPr lang="en-US" altLang="en-US" sz="1200" dirty="0" smtClean="0"/>
              <a:t>                       Memphis, TN</a:t>
            </a:r>
          </a:p>
          <a:p>
            <a:pPr marL="0" indent="0">
              <a:buFontTx/>
              <a:buNone/>
              <a:defRPr/>
            </a:pPr>
            <a:endParaRPr lang="en-US" altLang="en-US" dirty="0" smtClean="0"/>
          </a:p>
        </p:txBody>
      </p:sp>
      <p:sp>
        <p:nvSpPr>
          <p:cNvPr id="9" name="Content Placeholder 1"/>
          <p:cNvSpPr txBox="1">
            <a:spLocks/>
          </p:cNvSpPr>
          <p:nvPr/>
        </p:nvSpPr>
        <p:spPr bwMode="auto">
          <a:xfrm>
            <a:off x="4394200" y="1808163"/>
            <a:ext cx="4065588"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1200" b="1" dirty="0"/>
              <a:t>Region 5 – NorthCentral (NC) </a:t>
            </a:r>
            <a:r>
              <a:rPr lang="en-US" sz="1200" b="1" dirty="0" smtClean="0"/>
              <a:t> </a:t>
            </a:r>
            <a:r>
              <a:rPr lang="en-US" sz="1200" dirty="0" smtClean="0"/>
              <a:t>Minnesota, Iowa,  Missouri, Illinois, Wisconsin, Nebraska, Kansas</a:t>
            </a:r>
            <a:endParaRPr lang="en-US" sz="1200" dirty="0"/>
          </a:p>
          <a:p>
            <a:pPr marL="0" indent="0">
              <a:buFontTx/>
              <a:buNone/>
              <a:defRPr/>
            </a:pPr>
            <a:r>
              <a:rPr lang="en-US" sz="1200" b="1" dirty="0"/>
              <a:t>Regional Dir. </a:t>
            </a:r>
            <a:r>
              <a:rPr lang="en-US" sz="1200" dirty="0" smtClean="0"/>
              <a:t>Jan Salihar, RN, CCM, Wheaton, Illinois</a:t>
            </a:r>
          </a:p>
          <a:p>
            <a:pPr marL="0" indent="0">
              <a:buFontTx/>
              <a:buNone/>
              <a:defRPr/>
            </a:pPr>
            <a:endParaRPr lang="en-US" sz="300" dirty="0"/>
          </a:p>
          <a:p>
            <a:pPr marL="0" indent="0">
              <a:buFontTx/>
              <a:buNone/>
              <a:defRPr/>
            </a:pPr>
            <a:r>
              <a:rPr lang="en-US" sz="1200" b="1" kern="0" dirty="0" smtClean="0"/>
              <a:t>Region 6 – SourthCentral (SC)</a:t>
            </a:r>
          </a:p>
          <a:p>
            <a:pPr marL="0" indent="0">
              <a:buFontTx/>
              <a:buNone/>
              <a:defRPr/>
            </a:pPr>
            <a:r>
              <a:rPr lang="en-US" sz="1200" kern="0" dirty="0" smtClean="0"/>
              <a:t>Texas, Oklahoma, Arkansas, Louisiana, Mississippi</a:t>
            </a:r>
          </a:p>
          <a:p>
            <a:pPr marL="0" indent="0">
              <a:buFontTx/>
              <a:buNone/>
              <a:defRPr/>
            </a:pPr>
            <a:r>
              <a:rPr lang="en-US" sz="1200" b="1" kern="0" dirty="0" smtClean="0"/>
              <a:t>Regional Dir. </a:t>
            </a:r>
            <a:r>
              <a:rPr lang="en-US" sz="1200" kern="0" dirty="0" smtClean="0"/>
              <a:t>Margaret “Peggy” Humm, MSN, APRN,</a:t>
            </a:r>
          </a:p>
          <a:p>
            <a:pPr marL="0" indent="0">
              <a:buFontTx/>
              <a:buNone/>
              <a:defRPr/>
            </a:pPr>
            <a:r>
              <a:rPr lang="en-US" sz="1200" kern="0" dirty="0"/>
              <a:t> </a:t>
            </a:r>
            <a:r>
              <a:rPr lang="en-US" sz="1200" kern="0" dirty="0" smtClean="0"/>
              <a:t>                      CNS-MCH, San Antonio, TX</a:t>
            </a:r>
          </a:p>
          <a:p>
            <a:pPr marL="0" indent="0">
              <a:buFontTx/>
              <a:buNone/>
              <a:defRPr/>
            </a:pPr>
            <a:endParaRPr lang="en-US" sz="300" kern="0" dirty="0" smtClean="0"/>
          </a:p>
          <a:p>
            <a:pPr marL="0" indent="0">
              <a:buFontTx/>
              <a:buNone/>
              <a:defRPr/>
            </a:pPr>
            <a:r>
              <a:rPr lang="en-US" sz="1200" b="1" dirty="0" smtClean="0"/>
              <a:t>Region </a:t>
            </a:r>
            <a:r>
              <a:rPr lang="en-US" sz="1200" b="1" dirty="0"/>
              <a:t>7 – MidWest (MW)                                                                                                    </a:t>
            </a:r>
            <a:r>
              <a:rPr lang="en-US" sz="1200" dirty="0"/>
              <a:t>North Dakota, South Dakota, Montana, Idaho, Wyoming</a:t>
            </a:r>
          </a:p>
          <a:p>
            <a:pPr marL="0" indent="0">
              <a:buFontTx/>
              <a:buNone/>
              <a:defRPr/>
            </a:pPr>
            <a:r>
              <a:rPr lang="en-US" sz="1200" b="1" dirty="0"/>
              <a:t>Regional Dir.  </a:t>
            </a:r>
            <a:r>
              <a:rPr lang="en-US" sz="1200" dirty="0" smtClean="0"/>
              <a:t>Vacant</a:t>
            </a:r>
          </a:p>
          <a:p>
            <a:pPr marL="0" indent="0">
              <a:buFontTx/>
              <a:buNone/>
              <a:defRPr/>
            </a:pPr>
            <a:endParaRPr lang="en-US" sz="300" b="1" dirty="0">
              <a:solidFill>
                <a:srgbClr val="FF0000"/>
              </a:solidFill>
            </a:endParaRPr>
          </a:p>
          <a:p>
            <a:pPr marL="0" indent="0">
              <a:buFontTx/>
              <a:buNone/>
              <a:defRPr/>
            </a:pPr>
            <a:r>
              <a:rPr lang="en-US" sz="1200" b="1" dirty="0" smtClean="0"/>
              <a:t>Region </a:t>
            </a:r>
            <a:r>
              <a:rPr lang="en-US" sz="1200" b="1" dirty="0"/>
              <a:t>8 – SouthWest (SW)                                                                                          </a:t>
            </a:r>
            <a:r>
              <a:rPr lang="en-US" sz="1200" dirty="0"/>
              <a:t>Nevada, Utah, Colorado, Arizona, New Mexico</a:t>
            </a:r>
          </a:p>
          <a:p>
            <a:pPr marL="0" indent="0">
              <a:buFontTx/>
              <a:buNone/>
              <a:defRPr/>
            </a:pPr>
            <a:r>
              <a:rPr lang="en-US" sz="1200" b="1" dirty="0"/>
              <a:t>Regional Dir.  </a:t>
            </a:r>
            <a:r>
              <a:rPr lang="en-US" sz="1200" dirty="0" smtClean="0"/>
              <a:t>Vacant</a:t>
            </a:r>
          </a:p>
          <a:p>
            <a:pPr marL="0" indent="0">
              <a:buFontTx/>
              <a:buNone/>
              <a:defRPr/>
            </a:pPr>
            <a:endParaRPr lang="en-US" sz="300" dirty="0"/>
          </a:p>
          <a:p>
            <a:pPr marL="0" indent="0">
              <a:buFontTx/>
              <a:buNone/>
              <a:defRPr/>
            </a:pPr>
            <a:r>
              <a:rPr lang="en-US" sz="1200" b="1" dirty="0"/>
              <a:t>Region 9 – Pacific (PA)                                                                                                   </a:t>
            </a:r>
            <a:r>
              <a:rPr lang="en-US" sz="1200" dirty="0"/>
              <a:t>Washington, Oregon, California, Alaska, Hawaii, Guam, Northern Mariana Islands &amp; American Samoa</a:t>
            </a:r>
          </a:p>
          <a:p>
            <a:pPr marL="0" indent="0">
              <a:buFontTx/>
              <a:buNone/>
              <a:defRPr/>
            </a:pPr>
            <a:r>
              <a:rPr lang="en-US" sz="1200" b="1" dirty="0"/>
              <a:t>Regional Dir.  </a:t>
            </a:r>
            <a:r>
              <a:rPr lang="en-US" sz="1200" dirty="0" smtClean="0"/>
              <a:t>Vacant</a:t>
            </a:r>
            <a:endParaRPr lang="en-US" sz="1200" dirty="0"/>
          </a:p>
        </p:txBody>
      </p:sp>
      <p:sp>
        <p:nvSpPr>
          <p:cNvPr id="26631" name="Rectangle 2"/>
          <p:cNvSpPr>
            <a:spLocks noChangeArrowheads="1"/>
          </p:cNvSpPr>
          <p:nvPr/>
        </p:nvSpPr>
        <p:spPr bwMode="auto">
          <a:xfrm>
            <a:off x="457865" y="5964706"/>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dirty="0"/>
              <a:t>If you would like to serve in a leadership position, contact Suzanne Gullotta, Chair, Membership &amp; Elections Committee: </a:t>
            </a:r>
            <a:r>
              <a:rPr lang="en-US" altLang="en-US" sz="1200" b="1" dirty="0">
                <a:hlinkClick r:id="rId4"/>
              </a:rPr>
              <a:t>sudangullotta@hotmail.com</a:t>
            </a:r>
            <a:r>
              <a:rPr lang="en-US" altLang="en-US" sz="1200" b="1" dirty="0"/>
              <a:t> or </a:t>
            </a:r>
            <a:r>
              <a:rPr lang="en-US" altLang="en-US" sz="1200" b="1" dirty="0">
                <a:hlinkClick r:id="rId3"/>
              </a:rPr>
              <a:t>CatholicNurses@nacn-usa.org</a:t>
            </a:r>
            <a:endParaRPr lang="en-US" altLang="en-US" sz="1200" b="1" dirty="0"/>
          </a:p>
        </p:txBody>
      </p:sp>
      <p:pic>
        <p:nvPicPr>
          <p:cNvPr id="2663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88913"/>
            <a:ext cx="11128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630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1042988" y="55563"/>
            <a:ext cx="7058025" cy="1143000"/>
          </a:xfrm>
        </p:spPr>
        <p:txBody>
          <a:bodyPr/>
          <a:lstStyle/>
          <a:p>
            <a:r>
              <a:rPr lang="en-US" altLang="en-US" sz="1700" b="1" smtClean="0"/>
              <a:t>National Association of Catholic Nurses, U.S.A.</a:t>
            </a:r>
            <a:r>
              <a:rPr lang="en-US" altLang="en-US" sz="1400" b="1" smtClean="0"/>
              <a:t/>
            </a:r>
            <a:br>
              <a:rPr lang="en-US" altLang="en-US" sz="1400" b="1" smtClean="0"/>
            </a:br>
            <a:r>
              <a:rPr lang="en-US" altLang="en-US" sz="1400" smtClean="0"/>
              <a:t>Where NURSING, MINISTRY and CATHOLIC MISSION meet</a:t>
            </a:r>
            <a:br>
              <a:rPr lang="en-US" altLang="en-US" sz="1400" smtClean="0"/>
            </a:br>
            <a:r>
              <a:rPr lang="en-US" altLang="en-US" sz="1400" smtClean="0"/>
              <a:t>“Unity in Charity”</a:t>
            </a:r>
          </a:p>
        </p:txBody>
      </p:sp>
      <p:pic>
        <p:nvPicPr>
          <p:cNvPr id="276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1275"/>
            <a:ext cx="9350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1031875" y="1014413"/>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Committees</a:t>
            </a:r>
          </a:p>
        </p:txBody>
      </p:sp>
      <p:sp>
        <p:nvSpPr>
          <p:cNvPr id="27653" name="Rectangle 6"/>
          <p:cNvSpPr>
            <a:spLocks noChangeArrowheads="1"/>
          </p:cNvSpPr>
          <p:nvPr/>
        </p:nvSpPr>
        <p:spPr bwMode="auto">
          <a:xfrm>
            <a:off x="1797050" y="1831975"/>
            <a:ext cx="53467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Awards &amp; Scholarships</a:t>
            </a:r>
          </a:p>
          <a:p>
            <a:pPr>
              <a:spcBef>
                <a:spcPct val="0"/>
              </a:spcBef>
              <a:buFontTx/>
              <a:buNone/>
            </a:pPr>
            <a:r>
              <a:rPr lang="en-US" altLang="en-US" sz="2800">
                <a:latin typeface="Times New Roman" panose="02020603050405020304" pitchFamily="18" charset="0"/>
                <a:cs typeface="Times New Roman" panose="02020603050405020304" pitchFamily="18" charset="0"/>
              </a:rPr>
              <a:t>Bylaws</a:t>
            </a:r>
          </a:p>
          <a:p>
            <a:pPr>
              <a:spcBef>
                <a:spcPct val="0"/>
              </a:spcBef>
              <a:buFontTx/>
              <a:buNone/>
            </a:pPr>
            <a:r>
              <a:rPr lang="en-US" altLang="en-US" sz="2800">
                <a:latin typeface="Times New Roman" panose="02020603050405020304" pitchFamily="18" charset="0"/>
                <a:cs typeface="Times New Roman" panose="02020603050405020304" pitchFamily="18" charset="0"/>
              </a:rPr>
              <a:t>Communications</a:t>
            </a:r>
          </a:p>
          <a:p>
            <a:pPr>
              <a:spcBef>
                <a:spcPct val="0"/>
              </a:spcBef>
              <a:buFontTx/>
              <a:buNone/>
            </a:pPr>
            <a:r>
              <a:rPr lang="en-US" altLang="en-US" sz="2800">
                <a:latin typeface="Times New Roman" panose="02020603050405020304" pitchFamily="18" charset="0"/>
                <a:cs typeface="Times New Roman" panose="02020603050405020304" pitchFamily="18" charset="0"/>
              </a:rPr>
              <a:t>Education, Practice &amp; Research</a:t>
            </a:r>
          </a:p>
          <a:p>
            <a:pPr>
              <a:spcBef>
                <a:spcPct val="0"/>
              </a:spcBef>
              <a:buFontTx/>
              <a:buNone/>
            </a:pPr>
            <a:r>
              <a:rPr lang="en-US" altLang="en-US" sz="2800">
                <a:latin typeface="Times New Roman" panose="02020603050405020304" pitchFamily="18" charset="0"/>
                <a:cs typeface="Times New Roman" panose="02020603050405020304" pitchFamily="18" charset="0"/>
              </a:rPr>
              <a:t>Ethics &amp; Spirituality</a:t>
            </a:r>
          </a:p>
          <a:p>
            <a:pPr>
              <a:spcBef>
                <a:spcPct val="0"/>
              </a:spcBef>
              <a:buFontTx/>
              <a:buNone/>
            </a:pPr>
            <a:r>
              <a:rPr lang="en-US" altLang="en-US" sz="2800">
                <a:latin typeface="Times New Roman" panose="02020603050405020304" pitchFamily="18" charset="0"/>
                <a:cs typeface="Times New Roman" panose="02020603050405020304" pitchFamily="18" charset="0"/>
              </a:rPr>
              <a:t>Membership &amp; Elections</a:t>
            </a:r>
          </a:p>
          <a:p>
            <a:pPr>
              <a:spcBef>
                <a:spcPct val="0"/>
              </a:spcBef>
              <a:buFontTx/>
              <a:buNone/>
            </a:pPr>
            <a:r>
              <a:rPr lang="en-US" altLang="en-US" sz="2800">
                <a:latin typeface="Times New Roman" panose="02020603050405020304" pitchFamily="18" charset="0"/>
                <a:cs typeface="Times New Roman" panose="02020603050405020304" pitchFamily="18" charset="0"/>
              </a:rPr>
              <a:t>Archives &amp; History (ad hoc)</a:t>
            </a:r>
          </a:p>
          <a:p>
            <a:pPr>
              <a:spcBef>
                <a:spcPct val="0"/>
              </a:spcBef>
              <a:buFontTx/>
              <a:buNone/>
            </a:pPr>
            <a:r>
              <a:rPr lang="en-US" altLang="en-US" sz="2800">
                <a:latin typeface="Times New Roman" panose="02020603050405020304" pitchFamily="18" charset="0"/>
                <a:cs typeface="Times New Roman" panose="02020603050405020304" pitchFamily="18" charset="0"/>
              </a:rPr>
              <a:t>Finance (ad hoc)</a:t>
            </a:r>
          </a:p>
          <a:p>
            <a:pPr>
              <a:spcBef>
                <a:spcPct val="0"/>
              </a:spcBef>
              <a:buFontTx/>
              <a:buNone/>
            </a:pPr>
            <a:endParaRPr lang="en-US" altLang="en-US" sz="2000"/>
          </a:p>
        </p:txBody>
      </p:sp>
      <p:pic>
        <p:nvPicPr>
          <p:cNvPr id="2765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11128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
          <p:cNvSpPr txBox="1">
            <a:spLocks noChangeArrowheads="1"/>
          </p:cNvSpPr>
          <p:nvPr/>
        </p:nvSpPr>
        <p:spPr bwMode="auto">
          <a:xfrm>
            <a:off x="3635896" y="5480050"/>
            <a:ext cx="4967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t>Volunteer to Serve at:</a:t>
            </a:r>
          </a:p>
          <a:p>
            <a:pPr>
              <a:spcBef>
                <a:spcPct val="0"/>
              </a:spcBef>
              <a:buFontTx/>
              <a:buNone/>
            </a:pPr>
            <a:r>
              <a:rPr lang="en-US" altLang="en-US" sz="1600" dirty="0">
                <a:hlinkClick r:id="rId4"/>
              </a:rPr>
              <a:t>https://nacn-usa.org/about-us/volunteer-committee/</a:t>
            </a:r>
            <a:endParaRPr lang="en-US" altLang="en-US" sz="1600" dirty="0"/>
          </a:p>
          <a:p>
            <a:pPr>
              <a:spcBef>
                <a:spcPct val="0"/>
              </a:spcBef>
              <a:buFontTx/>
              <a:buNone/>
            </a:pPr>
            <a:endParaRPr lang="en-US" altLang="en-US" sz="1600" dirty="0"/>
          </a:p>
        </p:txBody>
      </p:sp>
    </p:spTree>
    <p:extLst>
      <p:ext uri="{BB962C8B-B14F-4D97-AF65-F5344CB8AC3E}">
        <p14:creationId xmlns:p14="http://schemas.microsoft.com/office/powerpoint/2010/main" val="3965360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776288" y="1430338"/>
            <a:ext cx="7070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Contact / Social Media</a:t>
            </a:r>
          </a:p>
        </p:txBody>
      </p:sp>
      <p:sp>
        <p:nvSpPr>
          <p:cNvPr id="29701" name="Content Placeholder 2"/>
          <p:cNvSpPr>
            <a:spLocks noGrp="1"/>
          </p:cNvSpPr>
          <p:nvPr>
            <p:ph idx="1"/>
          </p:nvPr>
        </p:nvSpPr>
        <p:spPr>
          <a:xfrm>
            <a:off x="750888" y="2519363"/>
            <a:ext cx="8208962" cy="3316287"/>
          </a:xfrm>
        </p:spPr>
        <p:txBody>
          <a:bodyPr/>
          <a:lstStyle/>
          <a:p>
            <a:r>
              <a:rPr lang="en-US" altLang="en-US" dirty="0" smtClean="0">
                <a:latin typeface="Times New Roman" panose="02020603050405020304" pitchFamily="18" charset="0"/>
                <a:cs typeface="Times New Roman" panose="02020603050405020304" pitchFamily="18" charset="0"/>
              </a:rPr>
              <a:t> </a:t>
            </a:r>
            <a:r>
              <a:rPr lang="en-US" altLang="en-US" sz="3300" dirty="0" smtClean="0">
                <a:latin typeface="Times New Roman" panose="02020603050405020304" pitchFamily="18" charset="0"/>
                <a:cs typeface="Times New Roman" panose="02020603050405020304" pitchFamily="18" charset="0"/>
              </a:rPr>
              <a:t>Website: </a:t>
            </a:r>
            <a:r>
              <a:rPr lang="en-US" altLang="en-US" sz="2400" dirty="0" smtClean="0">
                <a:latin typeface="Times New Roman" panose="02020603050405020304" pitchFamily="18" charset="0"/>
                <a:cs typeface="Times New Roman" panose="02020603050405020304" pitchFamily="18" charset="0"/>
              </a:rPr>
              <a:t>https://nacn-usa.org/</a:t>
            </a:r>
          </a:p>
          <a:p>
            <a:r>
              <a:rPr lang="en-US" altLang="en-US" sz="3300" dirty="0" smtClean="0">
                <a:latin typeface="Times New Roman" panose="02020603050405020304" pitchFamily="18" charset="0"/>
                <a:cs typeface="Times New Roman" panose="02020603050405020304" pitchFamily="18" charset="0"/>
              </a:rPr>
              <a:t> Facebook:  </a:t>
            </a:r>
            <a:r>
              <a:rPr lang="en-US" altLang="en-US" sz="2400" dirty="0" smtClean="0">
                <a:latin typeface="Times New Roman" panose="02020603050405020304" pitchFamily="18" charset="0"/>
                <a:cs typeface="Times New Roman" panose="02020603050405020304" pitchFamily="18" charset="0"/>
              </a:rPr>
              <a:t>https://www.facebook.com/catholicnurses</a:t>
            </a:r>
          </a:p>
          <a:p>
            <a:r>
              <a:rPr lang="en-US" altLang="en-US" sz="3300" dirty="0" smtClean="0">
                <a:latin typeface="Times New Roman" panose="02020603050405020304" pitchFamily="18" charset="0"/>
                <a:cs typeface="Times New Roman" panose="02020603050405020304" pitchFamily="18" charset="0"/>
              </a:rPr>
              <a:t> Twitter:  </a:t>
            </a:r>
            <a:r>
              <a:rPr lang="en-US" altLang="en-US" sz="2400" dirty="0" smtClean="0">
                <a:latin typeface="Times New Roman" panose="02020603050405020304" pitchFamily="18" charset="0"/>
                <a:cs typeface="Times New Roman" panose="02020603050405020304" pitchFamily="18" charset="0"/>
              </a:rPr>
              <a:t>@CatholicNurses</a:t>
            </a:r>
          </a:p>
          <a:p>
            <a:r>
              <a:rPr lang="en-US" altLang="en-US" sz="3300" dirty="0" smtClean="0">
                <a:latin typeface="Times New Roman" panose="02020603050405020304" pitchFamily="18" charset="0"/>
                <a:cs typeface="Times New Roman" panose="02020603050405020304" pitchFamily="18" charset="0"/>
              </a:rPr>
              <a:t> Email:  </a:t>
            </a:r>
            <a:r>
              <a:rPr lang="en-US" altLang="en-US" sz="2400" dirty="0" smtClean="0">
                <a:latin typeface="Times New Roman" panose="02020603050405020304" pitchFamily="18" charset="0"/>
                <a:cs typeface="Times New Roman" panose="02020603050405020304" pitchFamily="18" charset="0"/>
              </a:rPr>
              <a:t>CatholicNurses@nacn-usa.org</a:t>
            </a:r>
            <a:endParaRPr lang="en-US" altLang="en-US" sz="3300" dirty="0" smtClean="0">
              <a:latin typeface="Times New Roman" panose="02020603050405020304" pitchFamily="18" charset="0"/>
              <a:cs typeface="Times New Roman" panose="02020603050405020304" pitchFamily="18" charset="0"/>
            </a:endParaRPr>
          </a:p>
          <a:p>
            <a:r>
              <a:rPr lang="en-US" altLang="en-US" sz="3300" dirty="0" smtClean="0">
                <a:latin typeface="Times New Roman" panose="02020603050405020304" pitchFamily="18" charset="0"/>
                <a:cs typeface="Times New Roman" panose="02020603050405020304" pitchFamily="18" charset="0"/>
              </a:rPr>
              <a:t>YouTube: </a:t>
            </a:r>
            <a:r>
              <a:rPr lang="en-US" altLang="en-US" sz="2400" dirty="0" smtClean="0">
                <a:latin typeface="Times New Roman" panose="02020603050405020304" pitchFamily="18" charset="0"/>
                <a:cs typeface="Times New Roman" panose="02020603050405020304" pitchFamily="18" charset="0"/>
              </a:rPr>
              <a:t>https://nacn-usa.org/about-us/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41" y="132106"/>
            <a:ext cx="1136992" cy="113699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atholic-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6"/>
          <p:cNvSpPr txBox="1">
            <a:spLocks noChangeArrowheads="1"/>
          </p:cNvSpPr>
          <p:nvPr/>
        </p:nvSpPr>
        <p:spPr bwMode="auto">
          <a:xfrm>
            <a:off x="3635375" y="3357563"/>
            <a:ext cx="63087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7200" b="1" dirty="0">
                <a:solidFill>
                  <a:schemeClr val="bg1"/>
                </a:solidFill>
                <a:latin typeface="Times New Roman" panose="02020603050405020304" pitchFamily="18" charset="0"/>
              </a:rPr>
              <a:t>Let Us Pray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908050" y="552450"/>
            <a:ext cx="5472113" cy="887413"/>
          </a:xfrm>
        </p:spPr>
        <p:txBody>
          <a:bodyPr/>
          <a:lstStyle/>
          <a:p>
            <a:r>
              <a:rPr lang="en-US" altLang="en-US" sz="3300" dirty="0" smtClean="0">
                <a:latin typeface="Times New Roman" panose="02020603050405020304" pitchFamily="18" charset="0"/>
                <a:cs typeface="Times New Roman" panose="02020603050405020304" pitchFamily="18" charset="0"/>
              </a:rPr>
              <a:t>The Vatican</a:t>
            </a:r>
            <a:br>
              <a:rPr lang="en-US" altLang="en-US" sz="3300" dirty="0" smtClean="0">
                <a:latin typeface="Times New Roman" panose="02020603050405020304" pitchFamily="18" charset="0"/>
                <a:cs typeface="Times New Roman" panose="02020603050405020304" pitchFamily="18" charset="0"/>
              </a:rPr>
            </a:br>
            <a:r>
              <a:rPr lang="en-US" altLang="en-US" sz="3300" dirty="0" smtClean="0">
                <a:latin typeface="Times New Roman" panose="02020603050405020304" pitchFamily="18" charset="0"/>
                <a:cs typeface="Times New Roman" panose="02020603050405020304" pitchFamily="18" charset="0"/>
              </a:rPr>
              <a:t>     Dicastery for Promoting Integral Human Development</a:t>
            </a:r>
          </a:p>
        </p:txBody>
      </p:sp>
      <p:pic>
        <p:nvPicPr>
          <p:cNvPr id="30723"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05538" y="519113"/>
            <a:ext cx="2292350" cy="1539875"/>
          </a:xfrm>
        </p:spPr>
      </p:pic>
      <p:sp>
        <p:nvSpPr>
          <p:cNvPr id="30724" name="AutoShape 2" descr="Image result for cardinal turkson and pope francis photo"/>
          <p:cNvSpPr>
            <a:spLocks noChangeAspect="1" noChangeArrowheads="1"/>
          </p:cNvSpPr>
          <p:nvPr/>
        </p:nvSpPr>
        <p:spPr bwMode="auto">
          <a:xfrm>
            <a:off x="3200400" y="2509838"/>
            <a:ext cx="27432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dirty="0"/>
          </a:p>
        </p:txBody>
      </p:sp>
      <p:sp>
        <p:nvSpPr>
          <p:cNvPr id="30725" name="Rectangle 13"/>
          <p:cNvSpPr>
            <a:spLocks noChangeArrowheads="1"/>
          </p:cNvSpPr>
          <p:nvPr/>
        </p:nvSpPr>
        <p:spPr bwMode="auto">
          <a:xfrm>
            <a:off x="755650" y="1533525"/>
            <a:ext cx="5761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dirty="0"/>
          </a:p>
          <a:p>
            <a:pPr algn="ctr">
              <a:spcBef>
                <a:spcPct val="0"/>
              </a:spcBef>
              <a:buFontTx/>
              <a:buNone/>
            </a:pPr>
            <a:r>
              <a:rPr lang="en-US" altLang="en-US" sz="1800" dirty="0">
                <a:latin typeface="Times New Roman" panose="02020603050405020304" pitchFamily="18" charset="0"/>
                <a:cs typeface="Times New Roman" panose="02020603050405020304" pitchFamily="18" charset="0"/>
              </a:rPr>
              <a:t>Pope Francis instituted a new dicastery effective </a:t>
            </a:r>
          </a:p>
          <a:p>
            <a:pPr algn="ctr">
              <a:spcBef>
                <a:spcPct val="0"/>
              </a:spcBef>
              <a:buFontTx/>
              <a:buNone/>
            </a:pPr>
            <a:r>
              <a:rPr lang="en-US" altLang="en-US" sz="1800" dirty="0">
                <a:latin typeface="Times New Roman" panose="02020603050405020304" pitchFamily="18" charset="0"/>
                <a:cs typeface="Times New Roman" panose="02020603050405020304" pitchFamily="18" charset="0"/>
              </a:rPr>
              <a:t>January 1, 2017.</a:t>
            </a:r>
          </a:p>
        </p:txBody>
      </p:sp>
      <p:sp>
        <p:nvSpPr>
          <p:cNvPr id="30726" name="TextBox 14"/>
          <p:cNvSpPr txBox="1">
            <a:spLocks noChangeArrowheads="1"/>
          </p:cNvSpPr>
          <p:nvPr/>
        </p:nvSpPr>
        <p:spPr bwMode="auto">
          <a:xfrm>
            <a:off x="755650" y="2600325"/>
            <a:ext cx="718661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New Roman" panose="02020603050405020304" pitchFamily="18" charset="0"/>
                <a:cs typeface="Times New Roman" panose="02020603050405020304" pitchFamily="18" charset="0"/>
              </a:rPr>
              <a:t>Four Pontifical Councils were merged:</a:t>
            </a:r>
          </a:p>
          <a:p>
            <a:pPr>
              <a:spcBef>
                <a:spcPct val="0"/>
              </a:spcBef>
            </a:pPr>
            <a:r>
              <a:rPr lang="en-US" altLang="en-US" sz="2400" dirty="0">
                <a:latin typeface="Times New Roman" panose="02020603050405020304" pitchFamily="18" charset="0"/>
                <a:cs typeface="Times New Roman" panose="02020603050405020304" pitchFamily="18" charset="0"/>
              </a:rPr>
              <a:t>  Pontifical Council for Justice and Peace</a:t>
            </a:r>
          </a:p>
          <a:p>
            <a:pPr>
              <a:spcBef>
                <a:spcPct val="0"/>
              </a:spcBef>
            </a:pPr>
            <a:r>
              <a:rPr lang="en-US" altLang="en-US" sz="2400" dirty="0">
                <a:latin typeface="Times New Roman" panose="02020603050405020304" pitchFamily="18" charset="0"/>
                <a:cs typeface="Times New Roman" panose="02020603050405020304" pitchFamily="18" charset="0"/>
              </a:rPr>
              <a:t>  Pontifical Council Cor Unum</a:t>
            </a:r>
          </a:p>
          <a:p>
            <a:pPr>
              <a:spcBef>
                <a:spcPct val="0"/>
              </a:spcBef>
            </a:pPr>
            <a:r>
              <a:rPr lang="en-US" altLang="en-US" sz="2400" dirty="0">
                <a:latin typeface="Times New Roman" panose="02020603050405020304" pitchFamily="18" charset="0"/>
                <a:cs typeface="Times New Roman" panose="02020603050405020304" pitchFamily="18" charset="0"/>
              </a:rPr>
              <a:t>  Pontifical Council for the Pastoral Care </a:t>
            </a:r>
          </a:p>
          <a:p>
            <a:pPr>
              <a:spcBef>
                <a:spcPct val="0"/>
              </a:spcBef>
              <a:buFontTx/>
              <a:buNone/>
            </a:pPr>
            <a:r>
              <a:rPr lang="en-US" altLang="en-US" sz="2400" dirty="0">
                <a:latin typeface="Times New Roman" panose="02020603050405020304" pitchFamily="18" charset="0"/>
                <a:cs typeface="Times New Roman" panose="02020603050405020304" pitchFamily="18" charset="0"/>
              </a:rPr>
              <a:t>   of Migrants and Itinerant People</a:t>
            </a:r>
          </a:p>
          <a:p>
            <a:pPr>
              <a:spcBef>
                <a:spcPct val="0"/>
              </a:spcBef>
            </a:pPr>
            <a:r>
              <a:rPr lang="en-US" altLang="en-US" sz="2400" dirty="0">
                <a:latin typeface="Times New Roman" panose="02020603050405020304" pitchFamily="18" charset="0"/>
                <a:cs typeface="Times New Roman" panose="02020603050405020304" pitchFamily="18" charset="0"/>
              </a:rPr>
              <a:t>  Pontifical Council for the Pastoral </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Assistance to Health Care Workers</a:t>
            </a:r>
            <a:r>
              <a:rPr lang="en-US" altLang="en-US" sz="2400" dirty="0">
                <a:solidFill>
                  <a:srgbClr val="3333CC"/>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p>
          <a:p>
            <a:pPr>
              <a:spcBef>
                <a:spcPct val="0"/>
              </a:spcBef>
            </a:pPr>
            <a:endParaRPr lang="en-US" altLang="en-US" sz="1600" dirty="0"/>
          </a:p>
          <a:p>
            <a:pPr algn="r">
              <a:spcBef>
                <a:spcPct val="0"/>
              </a:spcBef>
              <a:buFontTx/>
              <a:buNone/>
            </a:pPr>
            <a:r>
              <a:rPr lang="en-US" altLang="en-US" sz="1600" dirty="0"/>
              <a:t>Healthcare issues are now addressed under the auspices of the </a:t>
            </a:r>
            <a:br>
              <a:rPr lang="en-US" altLang="en-US" sz="1600" dirty="0"/>
            </a:br>
            <a:r>
              <a:rPr lang="en-US" altLang="en-US" sz="1600" dirty="0"/>
              <a:t>Dicastery for Promoting Integral Human Development (IHD)</a:t>
            </a:r>
          </a:p>
          <a:p>
            <a:pPr algn="r">
              <a:spcBef>
                <a:spcPct val="0"/>
              </a:spcBef>
              <a:buFontTx/>
              <a:buNone/>
            </a:pPr>
            <a:r>
              <a:rPr lang="en-US" altLang="en-US" sz="1600" dirty="0"/>
              <a:t>led by Peter Kodwo Appiah Cardinal Turkson.</a:t>
            </a:r>
          </a:p>
        </p:txBody>
      </p:sp>
      <p:pic>
        <p:nvPicPr>
          <p:cNvPr id="307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425700"/>
            <a:ext cx="203041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0"/>
            <a:ext cx="8778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noChangeArrowheads="1"/>
          </p:cNvSpPr>
          <p:nvPr>
            <p:ph idx="1"/>
          </p:nvPr>
        </p:nvSpPr>
        <p:spPr>
          <a:xfrm>
            <a:off x="684212" y="1654128"/>
            <a:ext cx="8002587" cy="4065588"/>
          </a:xfrm>
        </p:spPr>
        <p:txBody>
          <a:bodyPr/>
          <a:lstStyle/>
          <a:p>
            <a:pPr marL="0" indent="0" algn="ctr">
              <a:buFontTx/>
              <a:buNone/>
              <a:defRPr/>
            </a:pPr>
            <a:r>
              <a:rPr lang="fr-FR" altLang="en-US" sz="2400" dirty="0" smtClean="0">
                <a:latin typeface="Times New Roman" panose="02020603050405020304" pitchFamily="18" charset="0"/>
                <a:cs typeface="Times New Roman" panose="02020603050405020304" pitchFamily="18" charset="0"/>
              </a:rPr>
              <a:t>The International Catholic Committee of </a:t>
            </a:r>
            <a:r>
              <a:rPr lang="fr-FR" altLang="en-US" sz="2400" dirty="0">
                <a:latin typeface="Times New Roman" panose="02020603050405020304" pitchFamily="18" charset="0"/>
                <a:cs typeface="Times New Roman" panose="02020603050405020304" pitchFamily="18" charset="0"/>
              </a:rPr>
              <a:t/>
            </a:r>
            <a:br>
              <a:rPr lang="fr-FR" altLang="en-US" sz="2400" dirty="0">
                <a:latin typeface="Times New Roman" panose="02020603050405020304" pitchFamily="18" charset="0"/>
                <a:cs typeface="Times New Roman" panose="02020603050405020304" pitchFamily="18" charset="0"/>
              </a:rPr>
            </a:br>
            <a:r>
              <a:rPr lang="fr-FR" altLang="en-US" sz="2400" dirty="0" smtClean="0">
                <a:latin typeface="Times New Roman" panose="02020603050405020304" pitchFamily="18" charset="0"/>
                <a:cs typeface="Times New Roman" panose="02020603050405020304" pitchFamily="18" charset="0"/>
              </a:rPr>
              <a:t>Nurses and Medico- Social Assistants (CICIAMS)</a:t>
            </a:r>
          </a:p>
          <a:p>
            <a:pPr marL="0" indent="0">
              <a:buFontTx/>
              <a:buNone/>
              <a:defRPr/>
            </a:pPr>
            <a:r>
              <a:rPr lang="fr-FR" altLang="en-US" sz="1800" dirty="0" smtClean="0">
                <a:latin typeface="Times New Roman" panose="02020603050405020304" pitchFamily="18" charset="0"/>
                <a:cs typeface="Times New Roman" panose="02020603050405020304" pitchFamily="18" charset="0"/>
              </a:rPr>
              <a:t>(Comité International Catholique des Infirmières et Assistantes Médico-Sociales)</a:t>
            </a:r>
          </a:p>
          <a:p>
            <a:pPr marL="0" indent="0">
              <a:buFontTx/>
              <a:buNone/>
              <a:defRPr/>
            </a:pPr>
            <a:endParaRPr lang="en-US" altLang="en-US" sz="3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altLang="en-US" sz="1800" dirty="0" smtClean="0">
                <a:latin typeface="Times New Roman" panose="02020603050405020304" pitchFamily="18" charset="0"/>
                <a:cs typeface="Times New Roman" panose="02020603050405020304" pitchFamily="18" charset="0"/>
              </a:rPr>
              <a:t>1933 – After meeting at Basel, Switzerland in 1928, several Catholic Nurse Associations met at Lourdes, France forming what would be known as CICIAMS. </a:t>
            </a:r>
            <a:br>
              <a:rPr lang="en-US" altLang="en-US" sz="1800" dirty="0" smtClean="0">
                <a:latin typeface="Times New Roman" panose="02020603050405020304" pitchFamily="18" charset="0"/>
                <a:cs typeface="Times New Roman" panose="02020603050405020304" pitchFamily="18" charset="0"/>
              </a:rPr>
            </a:br>
            <a:r>
              <a:rPr lang="en-US" altLang="en-US" sz="1400" dirty="0" smtClean="0">
                <a:latin typeface="Times New Roman" panose="02020603050405020304" pitchFamily="18" charset="0"/>
                <a:cs typeface="Times New Roman" panose="02020603050405020304" pitchFamily="18" charset="0"/>
              </a:rPr>
              <a:t>***Medico-social Assistant is the title for APN in Asia who were not allowed to use the title “nurse.”</a:t>
            </a:r>
          </a:p>
          <a:p>
            <a:pPr>
              <a:buFont typeface="Arial" panose="020B0604020202020204" pitchFamily="34" charset="0"/>
              <a:buChar char="•"/>
              <a:defRPr/>
            </a:pPr>
            <a:r>
              <a:rPr lang="en-US" altLang="en-US" sz="1800" dirty="0" smtClean="0">
                <a:latin typeface="Times New Roman" panose="02020603050405020304" pitchFamily="18" charset="0"/>
                <a:cs typeface="Times New Roman" panose="02020603050405020304" pitchFamily="18" charset="0"/>
              </a:rPr>
              <a:t>1935 – Rome – His Holiness Pope Pius XI addressed 2000 nurses</a:t>
            </a:r>
          </a:p>
          <a:p>
            <a:pPr>
              <a:buFont typeface="Arial" panose="020B0604020202020204" pitchFamily="34" charset="0"/>
              <a:buChar char="•"/>
              <a:defRPr/>
            </a:pPr>
            <a:r>
              <a:rPr lang="en-US" sz="1800" dirty="0" smtClean="0">
                <a:latin typeface="Times New Roman" panose="02020603050405020304" pitchFamily="18" charset="0"/>
                <a:cs typeface="Times New Roman" panose="02020603050405020304" pitchFamily="18" charset="0"/>
              </a:rPr>
              <a:t>1937 – London - </a:t>
            </a:r>
            <a:r>
              <a:rPr lang="en-US" sz="1800" dirty="0">
                <a:latin typeface="Times New Roman" panose="02020603050405020304" pitchFamily="18" charset="0"/>
                <a:cs typeface="Times New Roman" panose="02020603050405020304" pitchFamily="18" charset="0"/>
              </a:rPr>
              <a:t> Through his spokesperson Cardinal Pizzardo in a 1938 letter to the Bishops, Pope Pius XI shared that,</a:t>
            </a:r>
            <a:br>
              <a:rPr lang="en-US" sz="1800" dirty="0">
                <a:latin typeface="Times New Roman" panose="02020603050405020304" pitchFamily="18" charset="0"/>
                <a:cs typeface="Times New Roman" panose="02020603050405020304" pitchFamily="18" charset="0"/>
              </a:rPr>
            </a:br>
            <a:r>
              <a:rPr lang="en-US" sz="1800" i="1" dirty="0" smtClean="0">
                <a:solidFill>
                  <a:srgbClr val="336699"/>
                </a:solidFill>
                <a:latin typeface="Times New Roman" panose="02020603050405020304" pitchFamily="18" charset="0"/>
                <a:cs typeface="Times New Roman" panose="02020603050405020304" pitchFamily="18" charset="0"/>
              </a:rPr>
              <a:t>“I</a:t>
            </a:r>
            <a:r>
              <a:rPr lang="en-US" sz="1800" i="1" u="sng" dirty="0" smtClean="0">
                <a:solidFill>
                  <a:srgbClr val="336699"/>
                </a:solidFill>
                <a:latin typeface="Times New Roman" panose="02020603050405020304" pitchFamily="18" charset="0"/>
                <a:cs typeface="Times New Roman" panose="02020603050405020304" pitchFamily="18" charset="0"/>
              </a:rPr>
              <a:t>t </a:t>
            </a:r>
            <a:r>
              <a:rPr lang="en-US" sz="1800" i="1" u="sng" dirty="0">
                <a:solidFill>
                  <a:srgbClr val="336699"/>
                </a:solidFill>
                <a:latin typeface="Times New Roman" panose="02020603050405020304" pitchFamily="18" charset="0"/>
                <a:cs typeface="Times New Roman" panose="02020603050405020304" pitchFamily="18" charset="0"/>
              </a:rPr>
              <a:t>is the duty of every Catholic Nurse to belong to Catholic associations of nurses and to promote them in every way </a:t>
            </a:r>
            <a:r>
              <a:rPr lang="en-US" sz="1800" i="1" u="sng" dirty="0" smtClean="0">
                <a:solidFill>
                  <a:srgbClr val="336699"/>
                </a:solidFill>
                <a:latin typeface="Times New Roman" panose="02020603050405020304" pitchFamily="18" charset="0"/>
                <a:cs typeface="Times New Roman" panose="02020603050405020304" pitchFamily="18" charset="0"/>
              </a:rPr>
              <a:t>possible</a:t>
            </a:r>
            <a:r>
              <a:rPr lang="en-US" sz="1800" i="1" dirty="0">
                <a:solidFill>
                  <a:srgbClr val="336699"/>
                </a:solidFill>
                <a:latin typeface="Times New Roman" panose="02020603050405020304" pitchFamily="18" charset="0"/>
                <a:cs typeface="Times New Roman" panose="02020603050405020304" pitchFamily="18" charset="0"/>
              </a:rPr>
              <a:t>.</a:t>
            </a:r>
            <a:r>
              <a:rPr lang="en-US" sz="1800" i="1" dirty="0" smtClean="0">
                <a:solidFill>
                  <a:srgbClr val="336699"/>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defRPr/>
            </a:pPr>
            <a:r>
              <a:rPr lang="en-US" altLang="en-US" sz="1800" dirty="0" smtClean="0">
                <a:latin typeface="Times New Roman" panose="02020603050405020304" pitchFamily="18" charset="0"/>
                <a:cs typeface="Times New Roman" panose="02020603050405020304" pitchFamily="18" charset="0"/>
              </a:rPr>
              <a:t>CICIAMS headquarters is in Vatican City. NACN-USA is a country members of CICIAMS. </a:t>
            </a:r>
            <a:r>
              <a:rPr lang="it-IT" altLang="en-US" sz="1400" dirty="0" smtClean="0">
                <a:latin typeface="Times New Roman" panose="02020603050405020304" pitchFamily="18" charset="0"/>
                <a:cs typeface="Times New Roman" panose="02020603050405020304" pitchFamily="18" charset="0"/>
              </a:rPr>
              <a:t>CICIAMS GENERAL SECRETARIAT, Palazzo San Calisto (Piazza San Calisto 16), 00120, Vatican City, Phone: +390669887372.</a:t>
            </a:r>
            <a:endParaRPr lang="en-US" altLang="en-US" sz="1400" dirty="0" smtClean="0">
              <a:latin typeface="Times New Roman" panose="02020603050405020304" pitchFamily="18" charset="0"/>
              <a:cs typeface="Times New Roman" panose="02020603050405020304" pitchFamily="18" charset="0"/>
            </a:endParaRPr>
          </a:p>
          <a:p>
            <a:pPr marL="0" indent="0">
              <a:buFontTx/>
              <a:buNone/>
              <a:defRPr/>
            </a:pPr>
            <a:endParaRPr lang="en-US" altLang="en-US" sz="1800" dirty="0" smtClean="0">
              <a:latin typeface="Times New Roman" panose="02020603050405020304" pitchFamily="18" charset="0"/>
              <a:cs typeface="Times New Roman" panose="02020603050405020304" pitchFamily="18" charset="0"/>
            </a:endParaRPr>
          </a:p>
        </p:txBody>
      </p:sp>
      <p:pic>
        <p:nvPicPr>
          <p:cNvPr id="32771"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8404" y="188640"/>
            <a:ext cx="6254204" cy="14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noChangeArrowheads="1"/>
          </p:cNvSpPr>
          <p:nvPr>
            <p:ph idx="1"/>
          </p:nvPr>
        </p:nvSpPr>
        <p:spPr>
          <a:xfrm>
            <a:off x="3203575" y="1844675"/>
            <a:ext cx="5483225" cy="3024188"/>
          </a:xfrm>
        </p:spPr>
        <p:txBody>
          <a:bodyPr/>
          <a:lstStyle/>
          <a:p>
            <a:pPr marL="0" indent="0">
              <a:buFontTx/>
              <a:buNone/>
              <a:defRPr/>
            </a:pPr>
            <a:r>
              <a:rPr lang="en-US" altLang="en-US" sz="2400" dirty="0" smtClean="0">
                <a:latin typeface="Times New Roman" panose="02020603050405020304" pitchFamily="18" charset="0"/>
                <a:cs typeface="Times New Roman" panose="02020603050405020304" pitchFamily="18" charset="0"/>
              </a:rPr>
              <a:t>Rome 1935 – His Holiness Pope Pius XI addressed 2000 nurses:</a:t>
            </a:r>
            <a:endParaRPr lang="en-US" altLang="en-US" sz="1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sz="2200" dirty="0" smtClean="0">
                <a:latin typeface="Times New Roman" panose="02020603050405020304" pitchFamily="18" charset="0"/>
                <a:cs typeface="Times New Roman" panose="02020603050405020304" pitchFamily="18" charset="0"/>
              </a:rPr>
              <a:t>struggle </a:t>
            </a:r>
            <a:r>
              <a:rPr lang="en-US" sz="2200" dirty="0">
                <a:latin typeface="Times New Roman" panose="02020603050405020304" pitchFamily="18" charset="0"/>
                <a:cs typeface="Times New Roman" panose="02020603050405020304" pitchFamily="18" charset="0"/>
              </a:rPr>
              <a:t>against "</a:t>
            </a:r>
            <a:r>
              <a:rPr lang="en-US" sz="2200" i="1" dirty="0">
                <a:latin typeface="Times New Roman" panose="02020603050405020304" pitchFamily="18" charset="0"/>
                <a:cs typeface="Times New Roman" panose="02020603050405020304" pitchFamily="18" charset="0"/>
              </a:rPr>
              <a:t>paganism and materialism which insinuated themselves everywhere in order to cast out Christ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sz="2200" dirty="0" smtClean="0">
                <a:latin typeface="Times New Roman" panose="02020603050405020304" pitchFamily="18" charset="0"/>
                <a:cs typeface="Times New Roman" panose="02020603050405020304" pitchFamily="18" charset="0"/>
              </a:rPr>
              <a:t>“</a:t>
            </a:r>
            <a:r>
              <a:rPr lang="en-US" sz="2200" i="1" dirty="0" smtClean="0">
                <a:latin typeface="Times New Roman" panose="02020603050405020304" pitchFamily="18" charset="0"/>
                <a:cs typeface="Times New Roman" panose="02020603050405020304" pitchFamily="18" charset="0"/>
              </a:rPr>
              <a:t>be</a:t>
            </a:r>
            <a:r>
              <a:rPr lang="en-US" sz="2200" dirty="0" smtClean="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first </a:t>
            </a:r>
            <a:r>
              <a:rPr lang="en-US" sz="2200" i="1" dirty="0">
                <a:latin typeface="Times New Roman" panose="02020603050405020304" pitchFamily="18" charset="0"/>
                <a:cs typeface="Times New Roman" panose="02020603050405020304" pitchFamily="18" charset="0"/>
              </a:rPr>
              <a:t>and foremost, and at any cost, full of the spirit of spirituality, of Christianity, of the Christian supernatural.</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p:txBody>
      </p:sp>
      <p:pic>
        <p:nvPicPr>
          <p:cNvPr id="34819"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260350"/>
            <a:ext cx="6808787"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917700"/>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noChangeArrowheads="1"/>
          </p:cNvSpPr>
          <p:nvPr/>
        </p:nvSpPr>
        <p:spPr bwMode="auto">
          <a:xfrm>
            <a:off x="611188" y="4824413"/>
            <a:ext cx="7345362"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200" dirty="0">
                <a:latin typeface="Times New Roman" panose="02020603050405020304" pitchFamily="18" charset="0"/>
                <a:cs typeface="Times New Roman" panose="02020603050405020304" pitchFamily="18" charset="0"/>
              </a:rPr>
              <a:t>"</a:t>
            </a:r>
            <a:r>
              <a:rPr lang="en-US" altLang="en-US" sz="2200" i="1" dirty="0">
                <a:latin typeface="Times New Roman" panose="02020603050405020304" pitchFamily="18" charset="0"/>
                <a:cs typeface="Times New Roman" panose="02020603050405020304" pitchFamily="18" charset="0"/>
              </a:rPr>
              <a:t>bring material, bodily comfort..</a:t>
            </a:r>
            <a:r>
              <a:rPr lang="en-US" altLang="en-US" sz="2200" dirty="0">
                <a:latin typeface="Times New Roman" panose="02020603050405020304" pitchFamily="18" charset="0"/>
                <a:cs typeface="Times New Roman" panose="02020603050405020304" pitchFamily="18" charset="0"/>
              </a:rPr>
              <a:t>." </a:t>
            </a:r>
          </a:p>
          <a:p>
            <a:r>
              <a:rPr lang="en-US" altLang="en-US" sz="2200" dirty="0">
                <a:latin typeface="Times New Roman" panose="02020603050405020304" pitchFamily="18" charset="0"/>
                <a:cs typeface="Times New Roman" panose="02020603050405020304" pitchFamily="18" charset="0"/>
              </a:rPr>
              <a:t>"</a:t>
            </a:r>
            <a:r>
              <a:rPr lang="en-US" altLang="en-US" sz="2200" i="1" dirty="0">
                <a:latin typeface="Times New Roman" panose="02020603050405020304" pitchFamily="18" charset="0"/>
                <a:cs typeface="Times New Roman" panose="02020603050405020304" pitchFamily="18" charset="0"/>
              </a:rPr>
              <a:t>be outstanding nurses, technically speaking, you will have to continue improving on what you do, and keep abreast of all that you ought to know."  </a:t>
            </a:r>
            <a:endParaRPr lang="en-US" altLang="en-US" sz="1800" dirty="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11347488" y="14053354"/>
            <a:ext cx="156731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400" dirty="0">
                <a:solidFill>
                  <a:srgbClr val="003399"/>
                </a:solidFill>
              </a:rPr>
              <a:t>www.nacn-usa.org   /   </a:t>
            </a:r>
            <a:r>
              <a:rPr lang="en-CA" altLang="en-US" sz="1400" dirty="0" smtClean="0">
                <a:solidFill>
                  <a:srgbClr val="003399"/>
                </a:solidFill>
              </a:rPr>
              <a:t>CatholicNurses@nacn-usa.org</a:t>
            </a:r>
            <a:r>
              <a:rPr lang="en-CA" altLang="en-US" sz="1400" dirty="0">
                <a:solidFill>
                  <a:srgbClr val="003399"/>
                </a:solidFill>
              </a:rPr>
              <a:t>/</a:t>
            </a:r>
            <a:r>
              <a:rPr lang="en-CA" altLang="en-US" sz="1400" dirty="0" smtClean="0">
                <a:solidFill>
                  <a:srgbClr val="003399"/>
                </a:solidFill>
              </a:rPr>
              <a:t>            @catholicnurses  </a:t>
            </a:r>
            <a:endParaRPr lang="en-CA" altLang="en-US" sz="1400" dirty="0">
              <a:solidFill>
                <a:srgbClr val="003399"/>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091" y="6275464"/>
            <a:ext cx="398192" cy="394001"/>
          </a:xfrm>
          <a:prstGeom prst="rect">
            <a:avLst/>
          </a:prstGeom>
        </p:spPr>
      </p:pic>
      <p:pic>
        <p:nvPicPr>
          <p:cNvPr id="1030" name="Picture 6" descr="https://nacn-usa.org/wp-content/uploads/Faceboo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0108" y="6216581"/>
            <a:ext cx="452884" cy="452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noChangeArrowheads="1"/>
          </p:cNvSpPr>
          <p:nvPr>
            <p:ph idx="1"/>
          </p:nvPr>
        </p:nvSpPr>
        <p:spPr>
          <a:xfrm>
            <a:off x="3563938" y="1628775"/>
            <a:ext cx="5580062" cy="3600450"/>
          </a:xfrm>
        </p:spPr>
        <p:txBody>
          <a:bodyPr/>
          <a:lstStyle/>
          <a:p>
            <a:pPr marL="0" indent="0">
              <a:buFontTx/>
              <a:buNone/>
            </a:pPr>
            <a:r>
              <a:rPr lang="en-US" altLang="en-US" sz="2400" b="1" dirty="0" smtClean="0">
                <a:latin typeface="Times New Roman" panose="02020603050405020304" pitchFamily="18" charset="0"/>
                <a:cs typeface="Times New Roman" panose="02020603050405020304" pitchFamily="18" charset="0"/>
              </a:rPr>
              <a:t>Our Aims are:</a:t>
            </a:r>
          </a:p>
          <a:p>
            <a:pPr marL="0" indent="0">
              <a:buFontTx/>
              <a:buNone/>
            </a:pPr>
            <a:r>
              <a:rPr lang="en-US" altLang="en-US" sz="2000" dirty="0" smtClean="0">
                <a:latin typeface="Times New Roman" panose="02020603050405020304" pitchFamily="18" charset="0"/>
                <a:cs typeface="Times New Roman" panose="02020603050405020304" pitchFamily="18" charset="0"/>
              </a:rPr>
              <a:t>• To unite Catholic Nurses in promoting their</a:t>
            </a:r>
            <a:br>
              <a:rPr lang="en-US" altLang="en-US" sz="2000" dirty="0" smtClean="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   technical skills in accordance with Christian</a:t>
            </a:r>
            <a:br>
              <a:rPr lang="en-US" altLang="en-US" sz="2000" dirty="0" smtClean="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   principles.</a:t>
            </a:r>
          </a:p>
          <a:p>
            <a:pPr marL="0" indent="0">
              <a:buFontTx/>
              <a:buNone/>
            </a:pPr>
            <a:r>
              <a:rPr lang="en-US" altLang="en-US" sz="2000" dirty="0" smtClean="0">
                <a:latin typeface="Times New Roman" panose="02020603050405020304" pitchFamily="18" charset="0"/>
                <a:cs typeface="Times New Roman" panose="02020603050405020304" pitchFamily="18" charset="0"/>
              </a:rPr>
              <a:t>• To co-operate in the development of nursing and</a:t>
            </a:r>
            <a:br>
              <a:rPr lang="en-US" altLang="en-US" sz="2000" dirty="0" smtClean="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   other medico-social issues.</a:t>
            </a:r>
          </a:p>
          <a:p>
            <a:pPr marL="0" indent="0">
              <a:buFontTx/>
              <a:buNone/>
            </a:pPr>
            <a:r>
              <a:rPr lang="en-US" altLang="en-US" sz="2000" dirty="0" smtClean="0">
                <a:latin typeface="Times New Roman" panose="02020603050405020304" pitchFamily="18" charset="0"/>
                <a:cs typeface="Times New Roman" panose="02020603050405020304" pitchFamily="18" charset="0"/>
              </a:rPr>
              <a:t>• To be witnesses of Christian values in </a:t>
            </a:r>
            <a:br>
              <a:rPr lang="en-US" altLang="en-US" sz="2000" dirty="0" smtClean="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   international agencies.</a:t>
            </a:r>
          </a:p>
          <a:p>
            <a:pPr marL="0" indent="0">
              <a:buFontTx/>
              <a:buNone/>
            </a:pPr>
            <a:r>
              <a:rPr lang="en-US" altLang="en-US" sz="2000" dirty="0" smtClean="0">
                <a:latin typeface="Times New Roman" panose="02020603050405020304" pitchFamily="18" charset="0"/>
                <a:cs typeface="Times New Roman" panose="02020603050405020304" pitchFamily="18" charset="0"/>
              </a:rPr>
              <a:t>• To undertake all possible means to realize </a:t>
            </a:r>
            <a:br>
              <a:rPr lang="en-US" altLang="en-US" sz="2000" dirty="0" smtClean="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   these aims.</a:t>
            </a:r>
          </a:p>
        </p:txBody>
      </p:sp>
      <p:pic>
        <p:nvPicPr>
          <p:cNvPr id="368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700213"/>
            <a:ext cx="2962275"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0"/>
          <p:cNvSpPr txBox="1">
            <a:spLocks noChangeArrowheads="1"/>
          </p:cNvSpPr>
          <p:nvPr/>
        </p:nvSpPr>
        <p:spPr bwMode="auto">
          <a:xfrm>
            <a:off x="457200" y="333375"/>
            <a:ext cx="85788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2400" dirty="0">
                <a:latin typeface="Times New Roman" panose="02020603050405020304" pitchFamily="18" charset="0"/>
                <a:cs typeface="Times New Roman" panose="02020603050405020304" pitchFamily="18" charset="0"/>
              </a:rPr>
              <a:t>                                           CICIAMS </a:t>
            </a:r>
          </a:p>
          <a:p>
            <a:pPr>
              <a:spcBef>
                <a:spcPct val="0"/>
              </a:spcBef>
              <a:buFontTx/>
              <a:buNone/>
            </a:pPr>
            <a:r>
              <a:rPr lang="fr-FR" altLang="en-US" sz="2000" dirty="0">
                <a:latin typeface="Times New Roman" panose="02020603050405020304" pitchFamily="18" charset="0"/>
                <a:cs typeface="Times New Roman" panose="02020603050405020304" pitchFamily="18" charset="0"/>
              </a:rPr>
              <a:t>The International Catholic Committee of Nurses and Medico-Social Assistants – </a:t>
            </a:r>
          </a:p>
          <a:p>
            <a:pPr>
              <a:spcBef>
                <a:spcPct val="0"/>
              </a:spcBef>
              <a:buFontTx/>
              <a:buNone/>
            </a:pPr>
            <a:r>
              <a:rPr lang="fr-FR" altLang="en-US" sz="2000" dirty="0">
                <a:latin typeface="Times New Roman" panose="02020603050405020304" pitchFamily="18" charset="0"/>
                <a:cs typeface="Times New Roman" panose="02020603050405020304" pitchFamily="18" charset="0"/>
              </a:rPr>
              <a:t>Comité International Catholique des Infirmières et Assistantes Médico-Sociales</a:t>
            </a:r>
            <a:endParaRPr lang="en-US" altLang="en-US" sz="2000" dirty="0">
              <a:latin typeface="Times New Roman" panose="02020603050405020304" pitchFamily="18" charset="0"/>
              <a:cs typeface="Times New Roman" panose="02020603050405020304" pitchFamily="18" charset="0"/>
            </a:endParaRPr>
          </a:p>
        </p:txBody>
      </p:sp>
      <p:sp>
        <p:nvSpPr>
          <p:cNvPr id="36869" name="TextBox 11"/>
          <p:cNvSpPr txBox="1">
            <a:spLocks noChangeArrowheads="1"/>
          </p:cNvSpPr>
          <p:nvPr/>
        </p:nvSpPr>
        <p:spPr bwMode="auto">
          <a:xfrm>
            <a:off x="3455988" y="5229225"/>
            <a:ext cx="5580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New Roman" panose="02020603050405020304" pitchFamily="18" charset="0"/>
                <a:cs typeface="Times New Roman" panose="02020603050405020304" pitchFamily="18" charset="0"/>
              </a:rPr>
              <a:t>Through these aims CICIAMS requires Catholic Nurses to be seen to join together in promoting a Christian, moral approach to care</a:t>
            </a:r>
            <a:r>
              <a:rPr lang="en-US" altLang="en-US" sz="2000" b="1"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p:txBody>
          <a:bodyPr/>
          <a:lstStyle/>
          <a:p>
            <a:endParaRPr lang="en-US" altLang="en-US" dirty="0" smtClean="0"/>
          </a:p>
        </p:txBody>
      </p:sp>
      <p:sp>
        <p:nvSpPr>
          <p:cNvPr id="3" name="Content Placeholder 2">
            <a:extLst>
              <a:ext uri="{FF2B5EF4-FFF2-40B4-BE49-F238E27FC236}"/>
            </a:extLst>
          </p:cNvPr>
          <p:cNvSpPr>
            <a:spLocks noGrp="1"/>
          </p:cNvSpPr>
          <p:nvPr>
            <p:ph idx="1"/>
          </p:nvPr>
        </p:nvSpPr>
        <p:spPr>
          <a:xfrm>
            <a:off x="858838" y="2205038"/>
            <a:ext cx="7827962" cy="3921125"/>
          </a:xfrm>
        </p:spPr>
        <p:txBody>
          <a:bodyPr/>
          <a:lstStyle/>
          <a:p>
            <a:pPr marL="0" indent="0">
              <a:buFontTx/>
              <a:buNone/>
              <a:defRPr/>
            </a:pPr>
            <a:r>
              <a:rPr lang="en-US" sz="2000" dirty="0">
                <a:latin typeface="Times New Roman" panose="02020603050405020304" pitchFamily="18" charset="0"/>
                <a:cs typeface="Times New Roman" panose="02020603050405020304" pitchFamily="18" charset="0"/>
              </a:rPr>
              <a:t>There are now more than 60 member countries divided into </a:t>
            </a:r>
            <a:r>
              <a:rPr lang="en-US" sz="2000" dirty="0" smtClean="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Regional Secretariats:</a:t>
            </a:r>
          </a:p>
          <a:p>
            <a:pPr marL="0" indent="0">
              <a:buFontTx/>
              <a:buNone/>
              <a:defRPr/>
            </a:pPr>
            <a:r>
              <a:rPr lang="en-US" sz="2000" dirty="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Africa </a:t>
            </a:r>
            <a:r>
              <a:rPr lang="en-US" sz="2000" dirty="0">
                <a:latin typeface="Times New Roman" panose="02020603050405020304" pitchFamily="18" charset="0"/>
                <a:cs typeface="Times New Roman" panose="02020603050405020304" pitchFamily="18" charset="0"/>
              </a:rPr>
              <a:t>- English speaking regions</a:t>
            </a:r>
          </a:p>
          <a:p>
            <a:pPr marL="0" indent="0">
              <a:buFontTx/>
              <a:buNone/>
              <a:defRPr/>
            </a:pPr>
            <a:r>
              <a:rPr lang="en-US" sz="2000" dirty="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Africa </a:t>
            </a:r>
            <a:r>
              <a:rPr lang="en-US" sz="2000" dirty="0">
                <a:latin typeface="Times New Roman" panose="02020603050405020304" pitchFamily="18" charset="0"/>
                <a:cs typeface="Times New Roman" panose="02020603050405020304" pitchFamily="18" charset="0"/>
              </a:rPr>
              <a:t>- French speaking regions.</a:t>
            </a:r>
          </a:p>
          <a:p>
            <a:pPr marL="0" indent="0">
              <a:buFontTx/>
              <a:buNone/>
              <a:defRPr/>
            </a:pPr>
            <a:r>
              <a:rPr lang="en-US" sz="2000" dirty="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Asia</a:t>
            </a:r>
            <a:endParaRPr lang="en-US" sz="2000" dirty="0">
              <a:latin typeface="Times New Roman" panose="02020603050405020304" pitchFamily="18" charset="0"/>
              <a:cs typeface="Times New Roman" panose="02020603050405020304" pitchFamily="18" charset="0"/>
            </a:endParaRPr>
          </a:p>
          <a:p>
            <a:pPr marL="0" indent="0">
              <a:buFontTx/>
              <a:buNone/>
              <a:defRPr/>
            </a:pPr>
            <a:r>
              <a:rPr lang="en-US" sz="2000" dirty="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 North </a:t>
            </a:r>
            <a:r>
              <a:rPr lang="en-US" sz="2000" dirty="0">
                <a:latin typeface="Times New Roman" panose="02020603050405020304" pitchFamily="18" charset="0"/>
                <a:cs typeface="Times New Roman" panose="02020603050405020304" pitchFamily="18" charset="0"/>
              </a:rPr>
              <a:t>America</a:t>
            </a:r>
          </a:p>
          <a:p>
            <a:pPr marL="0" indent="0">
              <a:buFontTx/>
              <a:buNone/>
              <a:defRPr/>
            </a:pPr>
            <a:r>
              <a:rPr lang="en-US" sz="2000" dirty="0">
                <a:latin typeface="Times New Roman" panose="02020603050405020304" pitchFamily="18" charset="0"/>
                <a:cs typeface="Times New Roman" panose="02020603050405020304" pitchFamily="18" charset="0"/>
              </a:rPr>
              <a:t>5</a:t>
            </a:r>
            <a:r>
              <a:rPr lang="en-US" sz="2000" dirty="0" smtClean="0">
                <a:latin typeface="Times New Roman" panose="02020603050405020304" pitchFamily="18" charset="0"/>
                <a:cs typeface="Times New Roman" panose="02020603050405020304" pitchFamily="18" charset="0"/>
              </a:rPr>
              <a:t>. Europe</a:t>
            </a:r>
            <a:endParaRPr lang="en-US" sz="2000" dirty="0">
              <a:latin typeface="Times New Roman" panose="02020603050405020304" pitchFamily="18" charset="0"/>
              <a:cs typeface="Times New Roman" panose="02020603050405020304" pitchFamily="18" charset="0"/>
            </a:endParaRPr>
          </a:p>
          <a:p>
            <a:pPr marL="0" indent="0">
              <a:buFontTx/>
              <a:buNone/>
              <a:defRPr/>
            </a:pPr>
            <a:r>
              <a:rPr lang="en-US" sz="2000" dirty="0">
                <a:latin typeface="Times New Roman" panose="02020603050405020304" pitchFamily="18" charset="0"/>
                <a:cs typeface="Times New Roman" panose="02020603050405020304" pitchFamily="18" charset="0"/>
              </a:rPr>
              <a:t>The International Secretariat is currently based </a:t>
            </a:r>
            <a:r>
              <a:rPr lang="en-US" sz="2000" dirty="0" smtClean="0">
                <a:latin typeface="Times New Roman" panose="02020603050405020304" pitchFamily="18" charset="0"/>
                <a:cs typeface="Times New Roman" panose="02020603050405020304" pitchFamily="18" charset="0"/>
              </a:rPr>
              <a:t>at: </a:t>
            </a:r>
            <a:endParaRPr lang="en-US" sz="2000" dirty="0">
              <a:latin typeface="Times New Roman" panose="02020603050405020304" pitchFamily="18" charset="0"/>
              <a:cs typeface="Times New Roman" panose="02020603050405020304" pitchFamily="18" charset="0"/>
            </a:endParaRPr>
          </a:p>
          <a:p>
            <a:pPr marL="0" indent="0">
              <a:buFontTx/>
              <a:buNone/>
              <a:defRPr/>
            </a:pPr>
            <a:r>
              <a:rPr lang="en-US" sz="2000" dirty="0">
                <a:latin typeface="Times New Roman" panose="02020603050405020304" pitchFamily="18" charset="0"/>
                <a:cs typeface="Times New Roman" panose="02020603050405020304" pitchFamily="18" charset="0"/>
              </a:rPr>
              <a:t>CICIAMS GENERAL SECRETARIAT, Palazzo San Calisto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Piazza San Calisto 16), 00120, Vatican City, Phone: +390669887372</a:t>
            </a:r>
          </a:p>
          <a:p>
            <a:pPr marL="0" indent="0">
              <a:buFontTx/>
              <a:buNone/>
              <a:defRPr/>
            </a:pPr>
            <a:r>
              <a:rPr lang="en-US" sz="2000" dirty="0">
                <a:latin typeface="Times New Roman" panose="02020603050405020304" pitchFamily="18" charset="0"/>
                <a:cs typeface="Times New Roman" panose="02020603050405020304" pitchFamily="18" charset="0"/>
              </a:rPr>
              <a:t> </a:t>
            </a:r>
          </a:p>
          <a:p>
            <a:pPr>
              <a:defRPr/>
            </a:pPr>
            <a:endParaRPr lang="en-US" dirty="0"/>
          </a:p>
        </p:txBody>
      </p:sp>
      <p:pic>
        <p:nvPicPr>
          <p:cNvPr id="3891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838" y="249238"/>
            <a:ext cx="74263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8838" y="366713"/>
            <a:ext cx="7426325" cy="1338262"/>
          </a:xfrm>
        </p:spPr>
      </p:pic>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502" y="1769398"/>
            <a:ext cx="12223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564" y="3411538"/>
            <a:ext cx="1230313"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6"/>
          <p:cNvSpPr txBox="1">
            <a:spLocks noChangeArrowheads="1"/>
          </p:cNvSpPr>
          <p:nvPr/>
        </p:nvSpPr>
        <p:spPr bwMode="auto">
          <a:xfrm>
            <a:off x="3276600" y="3303588"/>
            <a:ext cx="6477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dirty="0"/>
          </a:p>
        </p:txBody>
      </p:sp>
      <p:sp>
        <p:nvSpPr>
          <p:cNvPr id="39942" name="TextBox 7"/>
          <p:cNvSpPr txBox="1">
            <a:spLocks noChangeArrowheads="1"/>
          </p:cNvSpPr>
          <p:nvPr/>
        </p:nvSpPr>
        <p:spPr bwMode="auto">
          <a:xfrm>
            <a:off x="4067175" y="2255838"/>
            <a:ext cx="320833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Times New Roman" panose="02020603050405020304" pitchFamily="18" charset="0"/>
                <a:cs typeface="Times New Roman" panose="02020603050405020304" pitchFamily="18" charset="0"/>
              </a:rPr>
              <a:t>International President</a:t>
            </a:r>
          </a:p>
          <a:p>
            <a:pPr>
              <a:spcBef>
                <a:spcPct val="0"/>
              </a:spcBef>
              <a:buFontTx/>
              <a:buNone/>
            </a:pPr>
            <a:r>
              <a:rPr lang="en-US" altLang="en-US" sz="1600" dirty="0">
                <a:latin typeface="Times New Roman" panose="02020603050405020304" pitchFamily="18" charset="0"/>
                <a:cs typeface="Times New Roman" panose="02020603050405020304" pitchFamily="18" charset="0"/>
              </a:rPr>
              <a:t>Geraldine Mc Sweeney</a:t>
            </a:r>
          </a:p>
          <a:p>
            <a:pPr>
              <a:spcBef>
                <a:spcPct val="0"/>
              </a:spcBef>
              <a:buFontTx/>
              <a:buNone/>
            </a:pPr>
            <a:r>
              <a:rPr lang="en-US" altLang="en-US" sz="1600" dirty="0">
                <a:latin typeface="Times New Roman" panose="02020603050405020304" pitchFamily="18" charset="0"/>
                <a:cs typeface="Times New Roman" panose="02020603050405020304" pitchFamily="18" charset="0"/>
              </a:rPr>
              <a:t>Ireland</a:t>
            </a: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smtClean="0">
                <a:latin typeface="Times New Roman" panose="02020603050405020304" pitchFamily="18" charset="0"/>
                <a:cs typeface="Times New Roman" panose="02020603050405020304" pitchFamily="18" charset="0"/>
              </a:rPr>
              <a:t>Secretary General</a:t>
            </a:r>
          </a:p>
          <a:p>
            <a:pPr>
              <a:spcBef>
                <a:spcPct val="0"/>
              </a:spcBef>
              <a:buFontTx/>
              <a:buNone/>
            </a:pPr>
            <a:r>
              <a:rPr lang="en-US" altLang="en-US" sz="1600" dirty="0" smtClean="0">
                <a:latin typeface="Times New Roman" panose="02020603050405020304" pitchFamily="18" charset="0"/>
                <a:cs typeface="Times New Roman" panose="02020603050405020304" pitchFamily="18" charset="0"/>
              </a:rPr>
              <a:t>Donatus </a:t>
            </a:r>
            <a:r>
              <a:rPr lang="en-US" altLang="en-US" sz="1600" dirty="0">
                <a:latin typeface="Times New Roman" panose="02020603050405020304" pitchFamily="18" charset="0"/>
                <a:cs typeface="Times New Roman" panose="02020603050405020304" pitchFamily="18" charset="0"/>
              </a:rPr>
              <a:t>Akpan</a:t>
            </a:r>
          </a:p>
          <a:p>
            <a:pPr>
              <a:spcBef>
                <a:spcPct val="0"/>
              </a:spcBef>
              <a:buFontTx/>
              <a:buNone/>
            </a:pPr>
            <a:r>
              <a:rPr lang="en-US" altLang="en-US" sz="1600" dirty="0" smtClean="0">
                <a:latin typeface="Times New Roman" panose="02020603050405020304" pitchFamily="18" charset="0"/>
                <a:cs typeface="Times New Roman" panose="02020603050405020304" pitchFamily="18" charset="0"/>
              </a:rPr>
              <a:t>Nigeria </a:t>
            </a:r>
            <a:endParaRPr lang="en-US" altLang="en-US" sz="1600" dirty="0">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None/>
            </a:pPr>
            <a:r>
              <a:rPr lang="en-US" altLang="en-US" sz="1800" dirty="0">
                <a:latin typeface="Times New Roman" panose="02020603050405020304" pitchFamily="18" charset="0"/>
                <a:cs typeface="Times New Roman" panose="02020603050405020304" pitchFamily="18" charset="0"/>
              </a:rPr>
              <a:t>International Ecclesiastical Assistant - Ex Officio</a:t>
            </a:r>
          </a:p>
          <a:p>
            <a:pPr>
              <a:spcBef>
                <a:spcPct val="0"/>
              </a:spcBef>
              <a:buFontTx/>
              <a:buNone/>
            </a:pPr>
            <a:r>
              <a:rPr lang="en-US" altLang="en-US" sz="1600" dirty="0" smtClean="0">
                <a:latin typeface="Times New Roman" panose="02020603050405020304" pitchFamily="18" charset="0"/>
                <a:cs typeface="Times New Roman" panose="02020603050405020304" pitchFamily="18" charset="0"/>
              </a:rPr>
              <a:t>Fr. </a:t>
            </a:r>
            <a:r>
              <a:rPr lang="en-US" altLang="en-US" sz="1600" dirty="0">
                <a:latin typeface="Times New Roman" panose="02020603050405020304" pitchFamily="18" charset="0"/>
                <a:cs typeface="Times New Roman" panose="02020603050405020304" pitchFamily="18" charset="0"/>
              </a:rPr>
              <a:t>Thomas </a:t>
            </a:r>
            <a:r>
              <a:rPr lang="en-US" altLang="en-US" sz="1600" dirty="0" smtClean="0">
                <a:latin typeface="Times New Roman" panose="02020603050405020304" pitchFamily="18" charset="0"/>
                <a:cs typeface="Times New Roman" panose="02020603050405020304" pitchFamily="18" charset="0"/>
              </a:rPr>
              <a:t>Nairn, OFM, PhD</a:t>
            </a:r>
            <a:endParaRPr lang="en-US" altLang="en-US" sz="1600" dirty="0">
              <a:latin typeface="Times New Roman" panose="02020603050405020304" pitchFamily="18" charset="0"/>
              <a:cs typeface="Times New Roman" panose="02020603050405020304" pitchFamily="18" charset="0"/>
            </a:endParaRPr>
          </a:p>
        </p:txBody>
      </p:sp>
      <p:pic>
        <p:nvPicPr>
          <p:cNvPr id="3994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839" y="4863178"/>
            <a:ext cx="1111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838" y="249238"/>
            <a:ext cx="742632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58838" y="366713"/>
            <a:ext cx="7426325" cy="1338262"/>
          </a:xfrm>
        </p:spPr>
      </p:pic>
      <p:sp>
        <p:nvSpPr>
          <p:cNvPr id="40963" name="TextBox 6"/>
          <p:cNvSpPr txBox="1">
            <a:spLocks noChangeArrowheads="1"/>
          </p:cNvSpPr>
          <p:nvPr/>
        </p:nvSpPr>
        <p:spPr bwMode="auto">
          <a:xfrm>
            <a:off x="3276600" y="3303588"/>
            <a:ext cx="6477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dirty="0"/>
          </a:p>
        </p:txBody>
      </p:sp>
      <p:sp>
        <p:nvSpPr>
          <p:cNvPr id="40964" name="TextBox 7"/>
          <p:cNvSpPr txBox="1">
            <a:spLocks noChangeArrowheads="1"/>
          </p:cNvSpPr>
          <p:nvPr/>
        </p:nvSpPr>
        <p:spPr bwMode="auto">
          <a:xfrm>
            <a:off x="1959769" y="1749425"/>
            <a:ext cx="29368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Times New Roman" panose="02020603050405020304" pitchFamily="18" charset="0"/>
                <a:cs typeface="Times New Roman" panose="02020603050405020304" pitchFamily="18" charset="0"/>
              </a:rPr>
              <a:t>Pan American President</a:t>
            </a:r>
          </a:p>
          <a:p>
            <a:pPr>
              <a:spcBef>
                <a:spcPct val="0"/>
              </a:spcBef>
              <a:buFontTx/>
              <a:buNone/>
            </a:pPr>
            <a:r>
              <a:rPr lang="en-US" altLang="en-US" sz="1600" dirty="0">
                <a:latin typeface="Times New Roman" panose="02020603050405020304" pitchFamily="18" charset="0"/>
                <a:cs typeface="Times New Roman" panose="02020603050405020304" pitchFamily="18" charset="0"/>
              </a:rPr>
              <a:t>Marian (Mimi) Nowak, DNP, MPH, RN, CSN, FCN, FAAN</a:t>
            </a:r>
          </a:p>
          <a:p>
            <a:pPr>
              <a:spcBef>
                <a:spcPct val="0"/>
              </a:spcBef>
              <a:buFontTx/>
              <a:buNone/>
            </a:pPr>
            <a:r>
              <a:rPr lang="en-US" altLang="en-US" sz="1600" dirty="0">
                <a:latin typeface="Times New Roman" panose="02020603050405020304" pitchFamily="18" charset="0"/>
                <a:cs typeface="Times New Roman" panose="02020603050405020304" pitchFamily="18" charset="0"/>
              </a:rPr>
              <a:t>New Jersey</a:t>
            </a:r>
          </a:p>
          <a:p>
            <a:pPr>
              <a:spcBef>
                <a:spcPct val="0"/>
              </a:spcBef>
              <a:buFontTx/>
              <a:buNone/>
            </a:pPr>
            <a:endParaRPr lang="en-US" altLang="en-US" sz="1800" dirty="0" smtClean="0">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a:latin typeface="Times New Roman" panose="02020603050405020304" pitchFamily="18" charset="0"/>
                <a:cs typeface="Times New Roman" panose="02020603050405020304" pitchFamily="18" charset="0"/>
              </a:rPr>
              <a:t>Chair, Ethics Committee</a:t>
            </a:r>
          </a:p>
          <a:p>
            <a:pPr>
              <a:spcBef>
                <a:spcPct val="0"/>
              </a:spcBef>
              <a:buFontTx/>
              <a:buNone/>
            </a:pPr>
            <a:r>
              <a:rPr lang="en-US" altLang="en-US" sz="1600" dirty="0">
                <a:latin typeface="Times New Roman" panose="02020603050405020304" pitchFamily="18" charset="0"/>
                <a:cs typeface="Times New Roman" panose="02020603050405020304" pitchFamily="18" charset="0"/>
              </a:rPr>
              <a:t>Marie Hilliard, MS. MA, JCL, PhD, RN</a:t>
            </a:r>
          </a:p>
          <a:p>
            <a:pPr>
              <a:spcBef>
                <a:spcPct val="0"/>
              </a:spcBef>
              <a:buFontTx/>
              <a:buNone/>
            </a:pPr>
            <a:r>
              <a:rPr lang="en-US" altLang="en-US" sz="1600" dirty="0">
                <a:latin typeface="Times New Roman" panose="02020603050405020304" pitchFamily="18" charset="0"/>
                <a:cs typeface="Times New Roman" panose="02020603050405020304" pitchFamily="18" charset="0"/>
              </a:rPr>
              <a:t>Washington DC</a:t>
            </a:r>
          </a:p>
          <a:p>
            <a:pPr>
              <a:spcBef>
                <a:spcPct val="0"/>
              </a:spcBef>
              <a:buFontTx/>
              <a:buNone/>
            </a:pPr>
            <a:endParaRPr lang="en-US" altLang="en-US" sz="1800" dirty="0" smtClean="0">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smtClean="0">
                <a:latin typeface="Times New Roman" panose="02020603050405020304" pitchFamily="18" charset="0"/>
                <a:cs typeface="Times New Roman" panose="02020603050405020304" pitchFamily="18" charset="0"/>
              </a:rPr>
              <a:t>Member </a:t>
            </a:r>
            <a:r>
              <a:rPr lang="en-US" altLang="en-US" sz="1800" dirty="0">
                <a:latin typeface="Times New Roman" panose="02020603050405020304" pitchFamily="18" charset="0"/>
                <a:cs typeface="Times New Roman" panose="02020603050405020304" pitchFamily="18" charset="0"/>
              </a:rPr>
              <a:t>Committee on the Family</a:t>
            </a:r>
          </a:p>
          <a:p>
            <a:pPr>
              <a:spcBef>
                <a:spcPct val="0"/>
              </a:spcBef>
              <a:buFontTx/>
              <a:buNone/>
            </a:pPr>
            <a:r>
              <a:rPr lang="en-US" altLang="en-US" sz="1600" dirty="0">
                <a:latin typeface="Times New Roman" panose="02020603050405020304" pitchFamily="18" charset="0"/>
                <a:cs typeface="Times New Roman" panose="02020603050405020304" pitchFamily="18" charset="0"/>
              </a:rPr>
              <a:t>Shannon Simonovich, PhD, RN</a:t>
            </a:r>
          </a:p>
          <a:p>
            <a:pPr>
              <a:spcBef>
                <a:spcPct val="0"/>
              </a:spcBef>
              <a:buFontTx/>
              <a:buNone/>
            </a:pPr>
            <a:r>
              <a:rPr lang="en-US" altLang="en-US" sz="1600" dirty="0">
                <a:latin typeface="Times New Roman" panose="02020603050405020304" pitchFamily="18" charset="0"/>
                <a:cs typeface="Times New Roman" panose="02020603050405020304" pitchFamily="18" charset="0"/>
              </a:rPr>
              <a:t>Illinois</a:t>
            </a: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p:txBody>
      </p:sp>
      <p:pic>
        <p:nvPicPr>
          <p:cNvPr id="4096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838" y="249238"/>
            <a:ext cx="742632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4082" y="1695355"/>
            <a:ext cx="1055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407" y="3091137"/>
            <a:ext cx="10398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1070" y="4708525"/>
            <a:ext cx="10287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4966" y="4494956"/>
            <a:ext cx="11906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9894" y="1736707"/>
            <a:ext cx="39909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Box 7"/>
          <p:cNvSpPr txBox="1">
            <a:spLocks noChangeArrowheads="1"/>
          </p:cNvSpPr>
          <p:nvPr/>
        </p:nvSpPr>
        <p:spPr bwMode="auto">
          <a:xfrm>
            <a:off x="4862959" y="3217707"/>
            <a:ext cx="407391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Times New Roman" panose="02020603050405020304" pitchFamily="18" charset="0"/>
                <a:cs typeface="Times New Roman" panose="02020603050405020304" pitchFamily="18" charset="0"/>
              </a:rPr>
              <a:t>United Nations Representatives:</a:t>
            </a:r>
          </a:p>
          <a:p>
            <a:pPr>
              <a:spcBef>
                <a:spcPct val="0"/>
              </a:spcBef>
              <a:buFontTx/>
              <a:buNone/>
            </a:pPr>
            <a:r>
              <a:rPr lang="en-US" altLang="en-US" sz="1600" dirty="0">
                <a:latin typeface="Times New Roman" panose="02020603050405020304" pitchFamily="18" charset="0"/>
                <a:cs typeface="Times New Roman" panose="02020603050405020304" pitchFamily="18" charset="0"/>
              </a:rPr>
              <a:t>Maria Arvonio, BSN, MA (HCE), RN</a:t>
            </a:r>
          </a:p>
          <a:p>
            <a:pPr>
              <a:spcBef>
                <a:spcPct val="0"/>
              </a:spcBef>
              <a:buFontTx/>
              <a:buNone/>
            </a:pPr>
            <a:r>
              <a:rPr lang="en-US" altLang="en-US" sz="1600" dirty="0">
                <a:latin typeface="Times New Roman" panose="02020603050405020304" pitchFamily="18" charset="0"/>
                <a:cs typeface="Times New Roman" panose="02020603050405020304" pitchFamily="18" charset="0"/>
              </a:rPr>
              <a:t>Patricia Sayers, DNP, RN</a:t>
            </a:r>
          </a:p>
          <a:p>
            <a:pPr>
              <a:spcBef>
                <a:spcPct val="0"/>
              </a:spcBef>
              <a:buFontTx/>
              <a:buNone/>
            </a:pPr>
            <a:r>
              <a:rPr lang="en-US" altLang="en-US" sz="1600" dirty="0">
                <a:latin typeface="Times New Roman" panose="02020603050405020304" pitchFamily="18" charset="0"/>
                <a:cs typeface="Times New Roman" panose="02020603050405020304" pitchFamily="18" charset="0"/>
              </a:rPr>
              <a:t>Marian Nowak, DNP, MPH, RN, CSN, FCN, FAAN</a:t>
            </a:r>
          </a:p>
          <a:p>
            <a:pPr>
              <a:spcBef>
                <a:spcPct val="0"/>
              </a:spcBef>
              <a:buFontTx/>
              <a:buNone/>
            </a:pP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UN </a:t>
            </a:r>
            <a:r>
              <a:rPr lang="en-US" altLang="en-US" sz="1800" dirty="0">
                <a:latin typeface="Times New Roman" panose="02020603050405020304" pitchFamily="18" charset="0"/>
                <a:cs typeface="Times New Roman" panose="02020603050405020304" pitchFamily="18" charset="0"/>
              </a:rPr>
              <a:t>Youth Members:</a:t>
            </a:r>
          </a:p>
          <a:p>
            <a:pPr>
              <a:spcBef>
                <a:spcPct val="0"/>
              </a:spcBef>
              <a:buFontTx/>
              <a:buNone/>
            </a:pP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Courtney Donahue, </a:t>
            </a:r>
            <a:r>
              <a:rPr lang="en-US" altLang="en-US" sz="1600" dirty="0" smtClean="0">
                <a:latin typeface="Times New Roman" panose="02020603050405020304" pitchFamily="18" charset="0"/>
                <a:cs typeface="Times New Roman" panose="02020603050405020304" pitchFamily="18" charset="0"/>
              </a:rPr>
              <a:t>DNP, RN</a:t>
            </a: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     	       FNP-BC, PCCN</a:t>
            </a:r>
            <a:endParaRPr lang="en-US" altLang="en-US" sz="16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Sarah </a:t>
            </a:r>
            <a:r>
              <a:rPr lang="en-US" altLang="en-US" sz="1600" dirty="0">
                <a:latin typeface="Times New Roman" panose="02020603050405020304" pitchFamily="18" charset="0"/>
                <a:cs typeface="Times New Roman" panose="02020603050405020304" pitchFamily="18" charset="0"/>
              </a:rPr>
              <a:t>Donahue</a:t>
            </a:r>
            <a:r>
              <a:rPr lang="en-US" altLang="en-US" sz="1600" dirty="0" smtClean="0">
                <a:latin typeface="Times New Roman" panose="02020603050405020304" pitchFamily="18" charset="0"/>
                <a:cs typeface="Times New Roman" panose="02020603050405020304" pitchFamily="18" charset="0"/>
              </a:rPr>
              <a:t>,                                           	       BSN</a:t>
            </a:r>
            <a:r>
              <a:rPr lang="en-US" altLang="en-US" sz="1600" dirty="0">
                <a:latin typeface="Times New Roman" panose="02020603050405020304" pitchFamily="18" charset="0"/>
                <a:cs typeface="Times New Roman" panose="02020603050405020304" pitchFamily="18" charset="0"/>
              </a:rPr>
              <a:t>, RN</a:t>
            </a: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6651" y="5085183"/>
            <a:ext cx="969297" cy="133731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1054100" y="1198563"/>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7</a:t>
            </a:r>
            <a:r>
              <a:rPr lang="en-CA" altLang="en-US" sz="4000" kern="0" baseline="30000" dirty="0" smtClean="0">
                <a:latin typeface="Times New Roman" panose="02020603050405020304" pitchFamily="18" charset="0"/>
                <a:cs typeface="Times New Roman" panose="02020603050405020304" pitchFamily="18" charset="0"/>
              </a:rPr>
              <a:t>th</a:t>
            </a:r>
            <a:r>
              <a:rPr lang="en-CA" altLang="en-US" sz="4000" kern="0" dirty="0" smtClean="0">
                <a:latin typeface="Times New Roman" panose="02020603050405020304" pitchFamily="18" charset="0"/>
                <a:cs typeface="Times New Roman" panose="02020603050405020304" pitchFamily="18" charset="0"/>
              </a:rPr>
              <a:t> </a:t>
            </a:r>
            <a:r>
              <a:rPr lang="en-CA" altLang="en-US" sz="3200" kern="0" dirty="0" smtClean="0">
                <a:latin typeface="Times New Roman" panose="02020603050405020304" pitchFamily="18" charset="0"/>
                <a:cs typeface="Times New Roman" panose="02020603050405020304" pitchFamily="18" charset="0"/>
              </a:rPr>
              <a:t>Congress of English-Speaking African Region of CICIAMS</a:t>
            </a:r>
          </a:p>
        </p:txBody>
      </p:sp>
      <p:sp>
        <p:nvSpPr>
          <p:cNvPr id="43015" name="Content Placeholder 2"/>
          <p:cNvSpPr>
            <a:spLocks noGrp="1"/>
          </p:cNvSpPr>
          <p:nvPr>
            <p:ph idx="1"/>
          </p:nvPr>
        </p:nvSpPr>
        <p:spPr>
          <a:xfrm>
            <a:off x="684213" y="2173288"/>
            <a:ext cx="8208962" cy="3316287"/>
          </a:xfrm>
        </p:spPr>
        <p:txBody>
          <a:bodyPr/>
          <a:lstStyle/>
          <a:p>
            <a:r>
              <a:rPr lang="en-US" altLang="en-US" dirty="0" smtClean="0">
                <a:latin typeface="Times New Roman" panose="02020603050405020304" pitchFamily="18" charset="0"/>
                <a:cs typeface="Times New Roman" panose="02020603050405020304" pitchFamily="18" charset="0"/>
              </a:rPr>
              <a:t> </a:t>
            </a:r>
            <a:r>
              <a:rPr lang="en-US" altLang="en-US" sz="3300" dirty="0" smtClean="0">
                <a:latin typeface="Times New Roman" panose="02020603050405020304" pitchFamily="18" charset="0"/>
                <a:cs typeface="Times New Roman" panose="02020603050405020304" pitchFamily="18" charset="0"/>
              </a:rPr>
              <a:t>Theme: </a:t>
            </a:r>
            <a:r>
              <a:rPr lang="en-US" altLang="en-US" sz="2400" dirty="0" smtClean="0">
                <a:latin typeface="Times New Roman" panose="02020603050405020304" pitchFamily="18" charset="0"/>
                <a:cs typeface="Times New Roman" panose="02020603050405020304" pitchFamily="18" charset="0"/>
              </a:rPr>
              <a:t>Embracing Nursing Leadership in Non-Communicable Disease Management to Enhance Holistic Care</a:t>
            </a:r>
          </a:p>
          <a:p>
            <a:r>
              <a:rPr lang="en-US" altLang="en-US" sz="3300" dirty="0" smtClean="0">
                <a:latin typeface="Times New Roman" panose="02020603050405020304" pitchFamily="18" charset="0"/>
                <a:cs typeface="Times New Roman" panose="02020603050405020304" pitchFamily="18" charset="0"/>
              </a:rPr>
              <a:t> Date:  </a:t>
            </a:r>
            <a:r>
              <a:rPr lang="en-US" altLang="en-US" sz="2400" dirty="0" smtClean="0">
                <a:latin typeface="Times New Roman" panose="02020603050405020304" pitchFamily="18" charset="0"/>
                <a:cs typeface="Times New Roman" panose="02020603050405020304" pitchFamily="18" charset="0"/>
              </a:rPr>
              <a:t>9-11 Sept. 2020; Excursion 12 Sept. 2020</a:t>
            </a:r>
          </a:p>
          <a:p>
            <a:r>
              <a:rPr lang="en-US" altLang="en-US" sz="3300" dirty="0" smtClean="0">
                <a:latin typeface="Times New Roman" panose="02020603050405020304" pitchFamily="18" charset="0"/>
                <a:cs typeface="Times New Roman" panose="02020603050405020304" pitchFamily="18" charset="0"/>
              </a:rPr>
              <a:t> Location:  </a:t>
            </a:r>
            <a:r>
              <a:rPr lang="en-US" altLang="en-US" sz="2400" dirty="0" smtClean="0">
                <a:latin typeface="Times New Roman" panose="02020603050405020304" pitchFamily="18" charset="0"/>
                <a:cs typeface="Times New Roman" panose="02020603050405020304" pitchFamily="18" charset="0"/>
              </a:rPr>
              <a:t>Nairobi, Kenya</a:t>
            </a:r>
          </a:p>
          <a:p>
            <a:r>
              <a:rPr lang="en-US" altLang="en-US" sz="3300" dirty="0" smtClean="0">
                <a:latin typeface="Times New Roman" panose="02020603050405020304" pitchFamily="18" charset="0"/>
                <a:cs typeface="Times New Roman" panose="02020603050405020304" pitchFamily="18" charset="0"/>
              </a:rPr>
              <a:t> Note:  </a:t>
            </a:r>
            <a:r>
              <a:rPr lang="en-US" altLang="en-US" sz="2400" dirty="0" smtClean="0">
                <a:latin typeface="Times New Roman" panose="02020603050405020304" pitchFamily="18" charset="0"/>
                <a:cs typeface="Times New Roman" panose="02020603050405020304" pitchFamily="18" charset="0"/>
              </a:rPr>
              <a:t>CICIAMS Board and NACN-USA Representatives meetings --- Executive Board 7Sep; General Council 8Sep; Meetings for Election purposes 9 or 10 Sep evening</a:t>
            </a:r>
            <a:endParaRPr lang="en-US" altLang="en-US" sz="3300" dirty="0" smtClean="0">
              <a:latin typeface="Times New Roman" panose="02020603050405020304" pitchFamily="18" charset="0"/>
              <a:cs typeface="Times New Roman" panose="02020603050405020304" pitchFamily="18" charset="0"/>
            </a:endParaRPr>
          </a:p>
          <a:p>
            <a:r>
              <a:rPr lang="en-US" altLang="en-US" sz="3300" dirty="0" smtClean="0">
                <a:latin typeface="Times New Roman" panose="02020603050405020304" pitchFamily="18" charset="0"/>
                <a:cs typeface="Times New Roman" panose="02020603050405020304" pitchFamily="18" charset="0"/>
              </a:rPr>
              <a:t>Register: </a:t>
            </a:r>
            <a:r>
              <a:rPr lang="en-US" altLang="en-US" sz="2400" dirty="0" smtClean="0">
                <a:solidFill>
                  <a:srgbClr val="003399"/>
                </a:solidFill>
              </a:rPr>
              <a:t>https://nacn-usa.org/news-events/nacn-usa/</a:t>
            </a:r>
            <a:endParaRPr lang="en-US" altLang="en-US" sz="2400" dirty="0" smtClean="0">
              <a:solidFill>
                <a:srgbClr val="003399"/>
              </a:solidFill>
              <a:latin typeface="Times New Roman" panose="02020603050405020304" pitchFamily="18" charset="0"/>
              <a:cs typeface="Times New Roman" panose="02020603050405020304" pitchFamily="18" charset="0"/>
            </a:endParaRPr>
          </a:p>
        </p:txBody>
      </p:sp>
      <p:pic>
        <p:nvPicPr>
          <p:cNvPr id="430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6338" y="1477963"/>
            <a:ext cx="12620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078" y="133009"/>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971550" y="1303338"/>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XXI CICIAMS World Congress</a:t>
            </a:r>
          </a:p>
        </p:txBody>
      </p:sp>
      <p:sp>
        <p:nvSpPr>
          <p:cNvPr id="44039" name="Content Placeholder 2"/>
          <p:cNvSpPr>
            <a:spLocks noGrp="1"/>
          </p:cNvSpPr>
          <p:nvPr>
            <p:ph idx="1"/>
          </p:nvPr>
        </p:nvSpPr>
        <p:spPr>
          <a:xfrm>
            <a:off x="468313" y="2387600"/>
            <a:ext cx="8207375" cy="3316288"/>
          </a:xfrm>
        </p:spPr>
        <p:txBody>
          <a:bodyPr/>
          <a:lstStyle/>
          <a:p>
            <a:r>
              <a:rPr lang="en-US" altLang="en-US" sz="3300" dirty="0" smtClean="0">
                <a:latin typeface="Times New Roman" panose="02020603050405020304" pitchFamily="18" charset="0"/>
                <a:cs typeface="Times New Roman" panose="02020603050405020304" pitchFamily="18" charset="0"/>
              </a:rPr>
              <a:t>Date:  </a:t>
            </a:r>
            <a:r>
              <a:rPr lang="en-US" altLang="en-US" sz="2400" dirty="0" smtClean="0">
                <a:latin typeface="Times New Roman" panose="02020603050405020304" pitchFamily="18" charset="0"/>
                <a:cs typeface="Times New Roman" panose="02020603050405020304" pitchFamily="18" charset="0"/>
              </a:rPr>
              <a:t>August 2-4, 2022; Executive Council Meeting July 31; General Council Meeting, August 1, 2022</a:t>
            </a:r>
          </a:p>
          <a:p>
            <a:r>
              <a:rPr lang="en-US" altLang="en-US" sz="3300" dirty="0" smtClean="0">
                <a:latin typeface="Times New Roman" panose="02020603050405020304" pitchFamily="18" charset="0"/>
                <a:cs typeface="Times New Roman" panose="02020603050405020304" pitchFamily="18" charset="0"/>
              </a:rPr>
              <a:t>Location:  </a:t>
            </a:r>
            <a:r>
              <a:rPr lang="en-US" altLang="en-US" sz="2400" dirty="0" smtClean="0">
                <a:latin typeface="Times New Roman" panose="02020603050405020304" pitchFamily="18" charset="0"/>
                <a:cs typeface="Times New Roman" panose="02020603050405020304" pitchFamily="18" charset="0"/>
              </a:rPr>
              <a:t>Villanova University, Pennsylvania</a:t>
            </a:r>
          </a:p>
          <a:p>
            <a:r>
              <a:rPr lang="en-US" altLang="en-US" sz="3300" dirty="0" smtClean="0">
                <a:latin typeface="Times New Roman" panose="02020603050405020304" pitchFamily="18" charset="0"/>
                <a:cs typeface="Times New Roman" panose="02020603050405020304" pitchFamily="18" charset="0"/>
              </a:rPr>
              <a:t>Fundraising:</a:t>
            </a:r>
            <a:r>
              <a:rPr lang="en-US" altLang="en-US" sz="2400" dirty="0" smtClean="0">
                <a:latin typeface="Times New Roman" panose="02020603050405020304" pitchFamily="18" charset="0"/>
                <a:cs typeface="Times New Roman" panose="02020603050405020304" pitchFamily="18" charset="0"/>
              </a:rPr>
              <a:t> Donations at </a:t>
            </a:r>
            <a:r>
              <a:rPr lang="en-US" altLang="en-US" sz="2400" u="sng" dirty="0" smtClean="0">
                <a:solidFill>
                  <a:srgbClr val="003399"/>
                </a:solidFill>
                <a:latin typeface="Times New Roman" panose="02020603050405020304" pitchFamily="18" charset="0"/>
                <a:cs typeface="Times New Roman" panose="02020603050405020304" pitchFamily="18" charset="0"/>
              </a:rPr>
              <a:t>https://www.nacn-usa.org</a:t>
            </a:r>
            <a:r>
              <a:rPr lang="en-US" altLang="en-US" sz="2400" u="sng" dirty="0">
                <a:solidFill>
                  <a:srgbClr val="003399"/>
                </a:solidFill>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Indicate “XXI CICIAMS World Congress donation.”</a:t>
            </a:r>
          </a:p>
          <a:p>
            <a:pPr lvl="1"/>
            <a:r>
              <a:rPr lang="en-US" altLang="en-US" sz="2000" dirty="0" smtClean="0">
                <a:latin typeface="Times New Roman" panose="02020603050405020304" pitchFamily="18" charset="0"/>
                <a:cs typeface="Times New Roman" panose="02020603050405020304" pitchFamily="18" charset="0"/>
              </a:rPr>
              <a:t>Consider arranging a designated offering to support the World Congress in the U.S.A. (Thank you!)</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677" y="132106"/>
            <a:ext cx="1136992" cy="113699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1054100" y="1198563"/>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4000" kern="0" dirty="0" smtClean="0">
                <a:latin typeface="Times New Roman" panose="02020603050405020304" pitchFamily="18" charset="0"/>
                <a:cs typeface="Times New Roman" panose="02020603050405020304" pitchFamily="18" charset="0"/>
              </a:rPr>
              <a:t>Why Join NACN-USA?</a:t>
            </a:r>
          </a:p>
        </p:txBody>
      </p:sp>
      <p:sp>
        <p:nvSpPr>
          <p:cNvPr id="15365" name="Rectangle 6"/>
          <p:cNvSpPr>
            <a:spLocks noChangeArrowheads="1"/>
          </p:cNvSpPr>
          <p:nvPr/>
        </p:nvSpPr>
        <p:spPr bwMode="auto">
          <a:xfrm>
            <a:off x="827088" y="2238375"/>
            <a:ext cx="7488237"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Be part of the Catholic Nurse Voice</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Spiritual and Ethical Insights</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Opportunities to Serve as a Leader or Committee member Locally and in a National and International Organization</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Professional and Social Networking</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Affirm our Catholic position on the Dignity and Value of all Human Life</a:t>
            </a:r>
          </a:p>
          <a:p>
            <a:pPr>
              <a:spcBef>
                <a:spcPct val="0"/>
              </a:spcBef>
              <a:buFontTx/>
              <a:buNone/>
              <a:defRPr/>
            </a:pPr>
            <a:endParaRPr lang="en-US" altLang="en-US" sz="2000"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78" y="138362"/>
            <a:ext cx="1136992" cy="113699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578645" y="372665"/>
            <a:ext cx="5051425" cy="2841625"/>
          </a:xfrm>
        </p:spPr>
        <p:txBody>
          <a:bodyPr/>
          <a:lstStyle/>
          <a:p>
            <a:pPr eaLnBrk="1" hangingPunct="1">
              <a:lnSpc>
                <a:spcPct val="90000"/>
              </a:lnSpc>
              <a:buFontTx/>
              <a:buNone/>
            </a:pPr>
            <a:r>
              <a:rPr lang="en-CA" altLang="en-US" sz="1800" dirty="0" smtClean="0"/>
              <a:t>    </a:t>
            </a:r>
            <a:r>
              <a:rPr lang="en-CA" altLang="en-US" sz="2000" dirty="0" smtClean="0">
                <a:latin typeface="Times New Roman" panose="02020603050405020304" pitchFamily="18" charset="0"/>
              </a:rPr>
              <a:t>“We thank you Miss Hanna that you were among us...an embodiment of Christ’s beatitudes from the Sermon on the Mount, especially the one saying – ‘Blessed are the merciful.’ Those who knew Hanna well all testify that she heroically obeyed the Greatest Commandment of all – to love God with all her heart and her neighbor”. </a:t>
            </a:r>
          </a:p>
          <a:p>
            <a:pPr eaLnBrk="1" hangingPunct="1">
              <a:lnSpc>
                <a:spcPct val="90000"/>
              </a:lnSpc>
              <a:buFontTx/>
              <a:buNone/>
            </a:pPr>
            <a:r>
              <a:rPr lang="en-CA" altLang="en-US" sz="1800" dirty="0" smtClean="0">
                <a:latin typeface="Times New Roman" panose="02020603050405020304" pitchFamily="18" charset="0"/>
              </a:rPr>
              <a:t>      </a:t>
            </a:r>
            <a:r>
              <a:rPr lang="en-CA" altLang="en-US" sz="1400" i="1" dirty="0" smtClean="0">
                <a:latin typeface="Times New Roman" panose="02020603050405020304" pitchFamily="18" charset="0"/>
              </a:rPr>
              <a:t>Karol Cardinal Wojtyla, Homily at Hanna’s funeral mass</a:t>
            </a:r>
          </a:p>
        </p:txBody>
      </p:sp>
      <p:pic>
        <p:nvPicPr>
          <p:cNvPr id="51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8057" y="738338"/>
            <a:ext cx="2845645" cy="495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7913" y="3357563"/>
            <a:ext cx="433228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5546079" y="426148"/>
            <a:ext cx="314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FontTx/>
              <a:buNone/>
              <a:defRPr/>
            </a:pPr>
            <a:r>
              <a:rPr lang="en-CA" altLang="en-US" sz="1800" kern="0" dirty="0" smtClean="0"/>
              <a:t>Bl. Hanna Chrzanowska, RN</a:t>
            </a:r>
            <a:endParaRPr lang="en-CA" altLang="en-US" sz="1400" i="1" kern="0" dirty="0" smtClean="0">
              <a:latin typeface="Times New Roman" panose="02020603050405020304" pitchFamily="18" charset="0"/>
            </a:endParaRPr>
          </a:p>
        </p:txBody>
      </p:sp>
      <p:sp>
        <p:nvSpPr>
          <p:cNvPr id="10" name="Rectangle 3"/>
          <p:cNvSpPr txBox="1">
            <a:spLocks noChangeArrowheads="1"/>
          </p:cNvSpPr>
          <p:nvPr/>
        </p:nvSpPr>
        <p:spPr bwMode="auto">
          <a:xfrm>
            <a:off x="5478187" y="5692869"/>
            <a:ext cx="34829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buFontTx/>
              <a:buNone/>
              <a:defRPr/>
            </a:pPr>
            <a:r>
              <a:rPr lang="en-CA" altLang="en-US" sz="1400" kern="0" dirty="0" smtClean="0"/>
              <a:t>Beatified April 28, 2018 at the Sanctuary of Divine Mercy, Krakow, Poland</a:t>
            </a:r>
            <a:endParaRPr lang="en-CA" altLang="en-US" sz="1400" i="1" kern="0" dirty="0" smtClean="0">
              <a:latin typeface="Times New Roman" panose="02020603050405020304" pitchFamily="18" charset="0"/>
            </a:endParaRPr>
          </a:p>
        </p:txBody>
      </p:sp>
      <p:sp>
        <p:nvSpPr>
          <p:cNvPr id="11" name="Rectangle 3"/>
          <p:cNvSpPr txBox="1">
            <a:spLocks noChangeArrowheads="1"/>
          </p:cNvSpPr>
          <p:nvPr/>
        </p:nvSpPr>
        <p:spPr bwMode="auto">
          <a:xfrm>
            <a:off x="2627785" y="2905521"/>
            <a:ext cx="28355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FontTx/>
              <a:buNone/>
              <a:defRPr/>
            </a:pPr>
            <a:r>
              <a:rPr lang="en-CA" altLang="en-US" sz="1400" kern="0" dirty="0" smtClean="0"/>
              <a:t> </a:t>
            </a:r>
            <a:r>
              <a:rPr lang="en-US" sz="1400" u="sng" dirty="0" smtClean="0">
                <a:solidFill>
                  <a:srgbClr val="003399"/>
                </a:solidFill>
              </a:rPr>
              <a:t>https://hannachrzanowska.pl/en/</a:t>
            </a:r>
            <a:endParaRPr lang="en-CA" altLang="en-US" sz="1400" i="1" u="sng" kern="0" dirty="0" smtClean="0">
              <a:solidFill>
                <a:srgbClr val="00339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1020763" y="1230313"/>
            <a:ext cx="7067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300" kern="0" dirty="0" smtClean="0">
                <a:latin typeface="Times New Roman" panose="02020603050405020304" pitchFamily="18" charset="0"/>
                <a:cs typeface="Times New Roman" panose="02020603050405020304" pitchFamily="18" charset="0"/>
              </a:rPr>
              <a:t>Activities of NACN-USA</a:t>
            </a:r>
          </a:p>
          <a:p>
            <a:pPr eaLnBrk="1" hangingPunct="1">
              <a:defRPr/>
            </a:pPr>
            <a:r>
              <a:rPr lang="en-CA" altLang="en-US" sz="3300" kern="0" dirty="0">
                <a:latin typeface="Times New Roman" panose="02020603050405020304" pitchFamily="18" charset="0"/>
                <a:cs typeface="Times New Roman" panose="02020603050405020304" pitchFamily="18" charset="0"/>
              </a:rPr>
              <a:t>o</a:t>
            </a:r>
            <a:r>
              <a:rPr lang="en-CA" altLang="en-US" sz="3300" kern="0" dirty="0" smtClean="0">
                <a:latin typeface="Times New Roman" panose="02020603050405020304" pitchFamily="18" charset="0"/>
                <a:cs typeface="Times New Roman" panose="02020603050405020304" pitchFamily="18" charset="0"/>
              </a:rPr>
              <a:t>n behalf of Catholic Nurses</a:t>
            </a:r>
          </a:p>
        </p:txBody>
      </p:sp>
      <p:sp>
        <p:nvSpPr>
          <p:cNvPr id="15365" name="Rectangle 6"/>
          <p:cNvSpPr>
            <a:spLocks noChangeArrowheads="1"/>
          </p:cNvSpPr>
          <p:nvPr/>
        </p:nvSpPr>
        <p:spPr bwMode="auto">
          <a:xfrm>
            <a:off x="898525" y="2293938"/>
            <a:ext cx="74168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National and Regional Meetings</a:t>
            </a:r>
          </a:p>
          <a:p>
            <a:pPr marL="1200150" lvl="1" indent="-457200">
              <a:spcBef>
                <a:spcPct val="0"/>
              </a:spcBef>
              <a:buFont typeface="Wingdings" panose="05000000000000000000" pitchFamily="2" charset="2"/>
              <a:buChar char="ü"/>
              <a:defRPr/>
            </a:pPr>
            <a:r>
              <a:rPr lang="en-US" altLang="en-US" sz="2400" dirty="0" smtClean="0">
                <a:latin typeface="Times New Roman" panose="02020603050405020304" pitchFamily="18" charset="0"/>
                <a:cs typeface="Times New Roman" panose="02020603050405020304" pitchFamily="18" charset="0"/>
              </a:rPr>
              <a:t>2013 &amp; 2014 – Aquinas College, Nashville, TN</a:t>
            </a:r>
          </a:p>
          <a:p>
            <a:pPr marL="1200150" lvl="1" indent="-457200">
              <a:spcBef>
                <a:spcPct val="0"/>
              </a:spcBef>
              <a:buFont typeface="Wingdings" panose="05000000000000000000" pitchFamily="2" charset="2"/>
              <a:buChar char="ü"/>
              <a:defRPr/>
            </a:pPr>
            <a:r>
              <a:rPr lang="en-US" altLang="en-US" sz="2400" dirty="0" smtClean="0">
                <a:latin typeface="Times New Roman" panose="02020603050405020304" pitchFamily="18" charset="0"/>
                <a:cs typeface="Times New Roman" panose="02020603050405020304" pitchFamily="18" charset="0"/>
              </a:rPr>
              <a:t>2016 – Loyola University, Chicago, IL</a:t>
            </a:r>
          </a:p>
          <a:p>
            <a:pPr marL="1200150" lvl="1" indent="-457200">
              <a:spcBef>
                <a:spcPct val="0"/>
              </a:spcBef>
              <a:buFont typeface="Wingdings" panose="05000000000000000000" pitchFamily="2" charset="2"/>
              <a:buChar char="ü"/>
              <a:defRPr/>
            </a:pPr>
            <a:r>
              <a:rPr lang="en-US" altLang="en-US" sz="2400" dirty="0" smtClean="0">
                <a:latin typeface="Times New Roman" panose="02020603050405020304" pitchFamily="18" charset="0"/>
                <a:cs typeface="Times New Roman" panose="02020603050405020304" pitchFamily="18" charset="0"/>
              </a:rPr>
              <a:t>2017 – Cape Cod, MA</a:t>
            </a:r>
          </a:p>
          <a:p>
            <a:pPr marL="1200150" lvl="1" indent="-457200">
              <a:spcBef>
                <a:spcPct val="0"/>
              </a:spcBef>
              <a:buFont typeface="Wingdings" panose="05000000000000000000" pitchFamily="2" charset="2"/>
              <a:buChar char="ü"/>
              <a:defRPr/>
            </a:pPr>
            <a:r>
              <a:rPr lang="en-US" altLang="en-US" sz="2400" dirty="0" smtClean="0">
                <a:latin typeface="Times New Roman" panose="02020603050405020304" pitchFamily="18" charset="0"/>
                <a:cs typeface="Times New Roman" panose="02020603050405020304" pitchFamily="18" charset="0"/>
              </a:rPr>
              <a:t>2018 – San Antonio, TX</a:t>
            </a:r>
          </a:p>
          <a:p>
            <a:pPr marL="1200150" lvl="1" indent="-457200">
              <a:spcBef>
                <a:spcPct val="0"/>
              </a:spcBef>
              <a:buFont typeface="Wingdings" panose="05000000000000000000" pitchFamily="2" charset="2"/>
              <a:buChar char="ü"/>
              <a:defRPr/>
            </a:pPr>
            <a:r>
              <a:rPr lang="en-US" altLang="en-US" sz="2400" dirty="0" smtClean="0">
                <a:latin typeface="Times New Roman" panose="02020603050405020304" pitchFamily="18" charset="0"/>
                <a:cs typeface="Times New Roman" panose="02020603050405020304" pitchFamily="18" charset="0"/>
              </a:rPr>
              <a:t>2020 – Hanceville, AL, June 16-18</a:t>
            </a:r>
            <a:r>
              <a:rPr lang="en-US" altLang="en-US" sz="2400" dirty="0" smtClean="0">
                <a:solidFill>
                  <a:srgbClr val="0066CC"/>
                </a:solidFill>
                <a:latin typeface="Times New Roman" panose="02020603050405020304" pitchFamily="18" charset="0"/>
                <a:cs typeface="Times New Roman" panose="02020603050405020304" pitchFamily="18" charset="0"/>
              </a:rPr>
              <a:t>***</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Opportunities Abroad </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Catholic Health Links</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Networking and Educational Opportunities</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Local Council Formation Assistance***</a:t>
            </a:r>
          </a:p>
          <a:p>
            <a:pPr>
              <a:spcBef>
                <a:spcPct val="0"/>
              </a:spcBef>
              <a:buFontTx/>
              <a:buNone/>
              <a:defRPr/>
            </a:pPr>
            <a:endParaRPr lang="en-US" altLang="en-US" sz="20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92" y="128083"/>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257175" y="915194"/>
            <a:ext cx="84978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Regulatory (HHS / FDA)</a:t>
            </a:r>
          </a:p>
        </p:txBody>
      </p:sp>
      <p:sp>
        <p:nvSpPr>
          <p:cNvPr id="15365" name="Rectangle 6"/>
          <p:cNvSpPr>
            <a:spLocks noChangeArrowheads="1"/>
          </p:cNvSpPr>
          <p:nvPr/>
        </p:nvSpPr>
        <p:spPr bwMode="auto">
          <a:xfrm>
            <a:off x="560574" y="1747044"/>
            <a:ext cx="8022852"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FDA – Find Alternatives to Immunizations Grown in Aborted Fetal Cells - 2019</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Removing Barriers to Participate in HHS Programs (Joint letter) – Nov2017</a:t>
            </a:r>
          </a:p>
          <a:p>
            <a:pPr marL="1200150" lvl="1" indent="-457200">
              <a:spcBef>
                <a:spcPct val="0"/>
              </a:spcBef>
              <a:buFont typeface="Wingdings" panose="05000000000000000000" pitchFamily="2" charset="2"/>
              <a:buChar char="ü"/>
              <a:defRPr/>
            </a:pPr>
            <a:r>
              <a:rPr lang="en-US" altLang="en-US" sz="2400" dirty="0" smtClean="0">
                <a:latin typeface="Times New Roman" panose="02020603050405020304" pitchFamily="18" charset="0"/>
                <a:cs typeface="Times New Roman" panose="02020603050405020304" pitchFamily="18" charset="0"/>
              </a:rPr>
              <a:t>January2018-HHS established a “Conscience and Religious Freedom Division” and a mechanism to File a Complaint</a:t>
            </a:r>
          </a:p>
          <a:p>
            <a:pPr marL="457200" indent="-457200">
              <a:spcBef>
                <a:spcPct val="0"/>
              </a:spcBef>
              <a:buFont typeface="Wingdings" panose="05000000000000000000" pitchFamily="2" charset="2"/>
              <a:buChar char="ü"/>
              <a:defRPr/>
            </a:pPr>
            <a:r>
              <a:rPr lang="en-US" altLang="en-US" sz="2800" dirty="0">
                <a:latin typeface="Times New Roman" panose="02020603050405020304" pitchFamily="18" charset="0"/>
                <a:cs typeface="Times New Roman" panose="02020603050405020304" pitchFamily="18" charset="0"/>
              </a:rPr>
              <a:t>Rules on Religious &amp; Moral Accommodations under the Affordable Care Act (ACA) – Dec17 --- Final rule issued </a:t>
            </a:r>
            <a:r>
              <a:rPr lang="en-US" altLang="en-US" sz="2800" dirty="0" smtClean="0">
                <a:latin typeface="Times New Roman" panose="02020603050405020304" pitchFamily="18" charset="0"/>
                <a:cs typeface="Times New Roman" panose="02020603050405020304" pitchFamily="18" charset="0"/>
              </a:rPr>
              <a:t>7Nov2019</a:t>
            </a:r>
            <a:endParaRPr lang="en-US" altLang="en-US" sz="24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92" y="132106"/>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179388" y="1193800"/>
            <a:ext cx="8497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To File a </a:t>
            </a:r>
          </a:p>
          <a:p>
            <a:pPr eaLnBrk="1" hangingPunct="1">
              <a:defRPr/>
            </a:pPr>
            <a:r>
              <a:rPr lang="en-CA" altLang="en-US" sz="3200" kern="0" dirty="0" smtClean="0">
                <a:latin typeface="Times New Roman" panose="02020603050405020304" pitchFamily="18" charset="0"/>
                <a:cs typeface="Times New Roman" panose="02020603050405020304" pitchFamily="18" charset="0"/>
              </a:rPr>
              <a:t>Religious or Moral Complaint</a:t>
            </a:r>
          </a:p>
        </p:txBody>
      </p:sp>
      <p:sp>
        <p:nvSpPr>
          <p:cNvPr id="50181" name="Rectangle 6"/>
          <p:cNvSpPr>
            <a:spLocks noChangeArrowheads="1"/>
          </p:cNvSpPr>
          <p:nvPr/>
        </p:nvSpPr>
        <p:spPr bwMode="auto">
          <a:xfrm>
            <a:off x="900113" y="2189163"/>
            <a:ext cx="74152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800" dirty="0"/>
              <a:t> </a:t>
            </a:r>
            <a:r>
              <a:rPr lang="en-US" altLang="en-US" sz="2800" dirty="0">
                <a:solidFill>
                  <a:srgbClr val="003399"/>
                </a:solidFill>
                <a:latin typeface="Times New Roman" panose="02020603050405020304" pitchFamily="18" charset="0"/>
                <a:cs typeface="Times New Roman" panose="02020603050405020304" pitchFamily="18" charset="0"/>
              </a:rPr>
              <a:t>www.hhs.gov/conscience/complaints/filing-a-complaint/index.html</a:t>
            </a:r>
          </a:p>
          <a:p>
            <a:r>
              <a:rPr lang="en-US" altLang="en-US" sz="2800" dirty="0">
                <a:latin typeface="Times New Roman" panose="02020603050405020304" pitchFamily="18" charset="0"/>
                <a:cs typeface="Times New Roman" panose="02020603050405020304" pitchFamily="18" charset="0"/>
              </a:rPr>
              <a:t> Name the health care or social service provider involved</a:t>
            </a:r>
          </a:p>
          <a:p>
            <a:r>
              <a:rPr lang="en-US" altLang="en-US" sz="2800" dirty="0">
                <a:latin typeface="Times New Roman" panose="02020603050405020304" pitchFamily="18" charset="0"/>
                <a:cs typeface="Times New Roman" panose="02020603050405020304" pitchFamily="18" charset="0"/>
              </a:rPr>
              <a:t> Describe the acts or omissions, you believe violated conscience or religious freedom laws or regulations</a:t>
            </a:r>
          </a:p>
          <a:p>
            <a:r>
              <a:rPr lang="en-US" altLang="en-US" sz="2800" dirty="0">
                <a:latin typeface="Times New Roman" panose="02020603050405020304" pitchFamily="18" charset="0"/>
                <a:cs typeface="Times New Roman" panose="02020603050405020304" pitchFamily="18" charset="0"/>
              </a:rPr>
              <a:t> Electronically sign the complaint and complete the consent form.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86952"/>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971550" y="1156004"/>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U.S. Congress</a:t>
            </a:r>
          </a:p>
        </p:txBody>
      </p:sp>
      <p:sp>
        <p:nvSpPr>
          <p:cNvPr id="52229" name="Rectangle 6"/>
          <p:cNvSpPr>
            <a:spLocks noChangeArrowheads="1"/>
          </p:cNvSpPr>
          <p:nvPr/>
        </p:nvSpPr>
        <p:spPr bwMode="auto">
          <a:xfrm>
            <a:off x="509588" y="1916832"/>
            <a:ext cx="79930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Letter to Judiciary Committee expressing grave concerns with the “Equality Act” - 2019</a:t>
            </a:r>
          </a:p>
          <a:p>
            <a:pPr>
              <a:spcBef>
                <a:spcPct val="0"/>
              </a:spcBef>
              <a:buFont typeface="Wingdings" panose="05000000000000000000" pitchFamily="2" charset="2"/>
              <a:buChar char="ü"/>
            </a:pPr>
            <a:endParaRPr lang="en-US" altLang="en-US" sz="28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Joint Letter to Congress urging the passage of the Conscience Protection Act of 2017</a:t>
            </a:r>
          </a:p>
          <a:p>
            <a:pPr>
              <a:spcBef>
                <a:spcPct val="0"/>
              </a:spcBef>
              <a:buFont typeface="Wingdings" panose="05000000000000000000" pitchFamily="2" charset="2"/>
              <a:buChar char="ü"/>
            </a:pPr>
            <a:endParaRPr lang="en-US" altLang="en-US" sz="28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Joint Letter to Congress with 26 organizations urging the passage of the Conscience Protection Act of 2016</a:t>
            </a:r>
          </a:p>
          <a:p>
            <a:pPr>
              <a:spcBef>
                <a:spcPct val="0"/>
              </a:spcBef>
              <a:buFont typeface="Wingdings" panose="05000000000000000000" pitchFamily="2" charset="2"/>
              <a:buChar char="ü"/>
            </a:pPr>
            <a:endParaRPr lang="en-US" altLang="en-US" sz="28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ü"/>
            </a:pPr>
            <a:endParaRPr lang="en-US" altLang="en-US" sz="2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30656"/>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1009650" y="1179513"/>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Continuing Education Award</a:t>
            </a:r>
          </a:p>
        </p:txBody>
      </p:sp>
      <p:sp>
        <p:nvSpPr>
          <p:cNvPr id="15365" name="Rectangle 6"/>
          <p:cNvSpPr>
            <a:spLocks noChangeArrowheads="1"/>
          </p:cNvSpPr>
          <p:nvPr/>
        </p:nvSpPr>
        <p:spPr bwMode="auto">
          <a:xfrm>
            <a:off x="509588" y="2038350"/>
            <a:ext cx="799306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California (CA) Board of Registered Nursing rescinded the award to CEUs for the Abortion Pill Reversal Program Education</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NACN-USA joined Heartbeat International and the CA Conference of Catholic Bishops to challenge this administrative decision – Oct17</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Dec2017 – CA BRN reversed their decision and again began awarding CEUs to educate nurses on this program which saves lives.</a:t>
            </a:r>
          </a:p>
          <a:p>
            <a:pPr algn="r">
              <a:spcBef>
                <a:spcPct val="0"/>
              </a:spcBef>
              <a:buFontTx/>
              <a:buNone/>
              <a:defRPr/>
            </a:pPr>
            <a:r>
              <a:rPr lang="en-US" altLang="en-US" sz="1600" dirty="0" smtClean="0">
                <a:solidFill>
                  <a:srgbClr val="003399"/>
                </a:solidFill>
              </a:rPr>
              <a:t>https://www.abortionpillreversal.com/</a:t>
            </a:r>
          </a:p>
          <a:p>
            <a:pPr algn="r">
              <a:spcBef>
                <a:spcPct val="0"/>
              </a:spcBef>
              <a:buFontTx/>
              <a:buNone/>
              <a:defRPr/>
            </a:pPr>
            <a:endParaRPr lang="en-US" altLang="en-US" sz="1600" dirty="0" smtClean="0">
              <a:solidFill>
                <a:srgbClr val="003399"/>
              </a:solidFill>
            </a:endParaRPr>
          </a:p>
          <a:p>
            <a:pPr algn="r">
              <a:spcBef>
                <a:spcPct val="0"/>
              </a:spcBef>
              <a:buFontTx/>
              <a:buNone/>
              <a:defRPr/>
            </a:pPr>
            <a:endParaRPr lang="en-US" altLang="en-US" sz="1600" dirty="0" smtClean="0">
              <a:solidFill>
                <a:srgbClr val="003399"/>
              </a:solidFill>
            </a:endParaRPr>
          </a:p>
          <a:p>
            <a:pPr algn="r">
              <a:spcBef>
                <a:spcPct val="0"/>
              </a:spcBef>
              <a:buFontTx/>
              <a:buNone/>
              <a:defRPr/>
            </a:pPr>
            <a:endParaRPr lang="en-US" altLang="en-US" sz="1600" dirty="0" smtClean="0"/>
          </a:p>
          <a:p>
            <a:pPr>
              <a:spcBef>
                <a:spcPct val="0"/>
              </a:spcBef>
              <a:buFontTx/>
              <a:buNone/>
              <a:defRPr/>
            </a:pPr>
            <a:endParaRPr lang="en-US" altLang="en-US" sz="24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22219"/>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900113" y="1274763"/>
            <a:ext cx="7069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ANA Positions Statement Comments</a:t>
            </a:r>
          </a:p>
        </p:txBody>
      </p:sp>
      <p:sp>
        <p:nvSpPr>
          <p:cNvPr id="56325" name="Rectangle 6"/>
          <p:cNvSpPr>
            <a:spLocks noChangeArrowheads="1"/>
          </p:cNvSpPr>
          <p:nvPr/>
        </p:nvSpPr>
        <p:spPr bwMode="auto">
          <a:xfrm>
            <a:off x="-17463" y="2182813"/>
            <a:ext cx="8332788"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120015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A Call to Action: Cultivating Moral Resilience and a Culture of Ethical Practice</a:t>
            </a:r>
          </a:p>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Artificial Nutrition and Hydration</a:t>
            </a:r>
          </a:p>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Ethical Responsibility to Manage Pain and Suffering</a:t>
            </a:r>
          </a:p>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Nurses’ Role in the Care of Persons with Intellectual and Developmental Disabilities</a:t>
            </a:r>
          </a:p>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Core Principles on Connected Health</a:t>
            </a:r>
          </a:p>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The Nurses’ Role When a Patient Requests Aid in Dying</a:t>
            </a:r>
          </a:p>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Nursing Care and Do Not Resuscitate Decision</a:t>
            </a:r>
          </a:p>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The Ethical Use of Artificial Intelligence (AI) in Nursing Practice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446" y="222219"/>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828675" y="1003300"/>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American Medical Association</a:t>
            </a:r>
          </a:p>
        </p:txBody>
      </p:sp>
      <p:sp>
        <p:nvSpPr>
          <p:cNvPr id="58373" name="Rectangle 6"/>
          <p:cNvSpPr>
            <a:spLocks noChangeArrowheads="1"/>
          </p:cNvSpPr>
          <p:nvPr/>
        </p:nvSpPr>
        <p:spPr bwMode="auto">
          <a:xfrm>
            <a:off x="-30163" y="1943100"/>
            <a:ext cx="8705851"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20015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Urged NOT to adopt a “neutral” position to “Physician Assisted Suicide” or “Medical Aid in Dying.”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Sent to CEJA, each Officer and each member of Board of Trustees-Jun2019</a:t>
            </a:r>
            <a:endParaRPr lang="en-US" altLang="en-US" sz="2400" dirty="0">
              <a:latin typeface="Times New Roman" panose="02020603050405020304" pitchFamily="18" charset="0"/>
              <a:cs typeface="Times New Roman" panose="02020603050405020304" pitchFamily="18" charset="0"/>
            </a:endParaRPr>
          </a:p>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Urged AMA to strongly denounce the World Medical Associations’ proposed change forcing physicians to refer for abortion and perform when services not available with AAPLOG, ACP, CMA, CMDA, NCBC -Feb2018</a:t>
            </a:r>
          </a:p>
          <a:p>
            <a:pPr lvl="1">
              <a:spcBef>
                <a:spcPct val="0"/>
              </a:spcBef>
              <a:buFont typeface="Wingdings" panose="05000000000000000000" pitchFamily="2" charset="2"/>
              <a:buChar char="ü"/>
            </a:pPr>
            <a:r>
              <a:rPr lang="en-US" altLang="en-US" sz="2400" dirty="0">
                <a:latin typeface="Times New Roman" panose="02020603050405020304" pitchFamily="18" charset="0"/>
                <a:cs typeface="Times New Roman" panose="02020603050405020304" pitchFamily="18" charset="0"/>
              </a:rPr>
              <a:t>Urged that they NOT change their policy of opposition to physician assisted suicide-Aug2017 w/ colleagues &amp; Feb2017</a:t>
            </a:r>
          </a:p>
          <a:p>
            <a:pPr lvl="1">
              <a:spcBef>
                <a:spcPct val="0"/>
              </a:spcBef>
              <a:buFont typeface="Wingdings" panose="05000000000000000000" pitchFamily="2" charset="2"/>
              <a:buChar char="ü"/>
            </a:pPr>
            <a:endParaRPr lang="en-US" altLang="en-US" sz="1600" dirty="0"/>
          </a:p>
          <a:p>
            <a:pPr>
              <a:spcBef>
                <a:spcPct val="0"/>
              </a:spcBef>
              <a:buFontTx/>
              <a:buNone/>
            </a:pPr>
            <a:endParaRPr lang="en-US" altLang="en-US"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75" y="222219"/>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1081088" y="881063"/>
            <a:ext cx="7069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Amicus Briefs</a:t>
            </a:r>
          </a:p>
        </p:txBody>
      </p:sp>
      <p:sp>
        <p:nvSpPr>
          <p:cNvPr id="15365" name="Rectangle 6"/>
          <p:cNvSpPr>
            <a:spLocks noChangeArrowheads="1"/>
          </p:cNvSpPr>
          <p:nvPr/>
        </p:nvSpPr>
        <p:spPr bwMode="auto">
          <a:xfrm>
            <a:off x="576263" y="1655763"/>
            <a:ext cx="79914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Cook v. Harding to US Court of Appeals for the 9</a:t>
            </a:r>
            <a:r>
              <a:rPr lang="en-US" altLang="en-US" sz="2800" baseline="30000" dirty="0" smtClean="0">
                <a:latin typeface="Times New Roman" panose="02020603050405020304" pitchFamily="18" charset="0"/>
                <a:cs typeface="Times New Roman" panose="02020603050405020304" pitchFamily="18" charset="0"/>
              </a:rPr>
              <a:t>th</a:t>
            </a:r>
            <a:r>
              <a:rPr lang="en-US" altLang="en-US" sz="2800" dirty="0" smtClean="0">
                <a:latin typeface="Times New Roman" panose="02020603050405020304" pitchFamily="18" charset="0"/>
                <a:cs typeface="Times New Roman" panose="02020603050405020304" pitchFamily="18" charset="0"/>
              </a:rPr>
              <a:t> Circuit explaining the physical effects of gestational surrogacy on surrogate mother and their children.</a:t>
            </a:r>
          </a:p>
          <a:p>
            <a:pPr marL="457200" indent="-457200">
              <a:spcBef>
                <a:spcPct val="0"/>
              </a:spcBef>
              <a:buFont typeface="Wingdings" panose="05000000000000000000" pitchFamily="2" charset="2"/>
              <a:buChar char="ü"/>
              <a:defRPr/>
            </a:pPr>
            <a:endParaRPr lang="en-US" altLang="en-US" sz="2800" dirty="0" smtClean="0">
              <a:latin typeface="Times New Roman" panose="02020603050405020304" pitchFamily="18" charset="0"/>
              <a:cs typeface="Times New Roman" panose="02020603050405020304" pitchFamily="18" charset="0"/>
            </a:endParaRP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Jointly signed amicus briefs opposing the HHS Contraceptive Mandate and its violation of religious freedom</a:t>
            </a:r>
            <a:endParaRPr lang="en-US" altLang="en-US" sz="2400" dirty="0" smtClean="0">
              <a:latin typeface="Times New Roman" panose="02020603050405020304" pitchFamily="18" charset="0"/>
              <a:cs typeface="Times New Roman" panose="02020603050405020304" pitchFamily="18" charset="0"/>
            </a:endParaRPr>
          </a:p>
          <a:p>
            <a:pPr algn="r">
              <a:spcBef>
                <a:spcPct val="0"/>
              </a:spcBef>
              <a:buFontTx/>
              <a:buNone/>
              <a:defRPr/>
            </a:pPr>
            <a:r>
              <a:rPr lang="en-US" altLang="en-US" sz="2400" dirty="0" smtClean="0">
                <a:solidFill>
                  <a:schemeClr val="accent2">
                    <a:lumMod val="75000"/>
                  </a:schemeClr>
                </a:solidFill>
                <a:latin typeface="Times New Roman" panose="02020603050405020304" pitchFamily="18" charset="0"/>
                <a:cs typeface="Times New Roman" panose="02020603050405020304" pitchFamily="18" charset="0"/>
              </a:rPr>
              <a:t>AMICUS=Friend of the Court</a:t>
            </a:r>
          </a:p>
          <a:p>
            <a:pPr>
              <a:spcBef>
                <a:spcPct val="0"/>
              </a:spcBef>
              <a:buFontTx/>
              <a:buNone/>
              <a:defRPr/>
            </a:pPr>
            <a:endParaRPr lang="en-US" altLang="en-US" sz="24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29" y="222219"/>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1009650" y="1179513"/>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SCOTUS AMICUS Briefs</a:t>
            </a:r>
          </a:p>
        </p:txBody>
      </p:sp>
      <p:sp>
        <p:nvSpPr>
          <p:cNvPr id="15365" name="Rectangle 6"/>
          <p:cNvSpPr>
            <a:spLocks noChangeArrowheads="1"/>
          </p:cNvSpPr>
          <p:nvPr/>
        </p:nvSpPr>
        <p:spPr bwMode="auto">
          <a:xfrm>
            <a:off x="509588" y="1709738"/>
            <a:ext cx="79930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ü"/>
              <a:defRPr/>
            </a:pPr>
            <a:endParaRPr lang="en-US" altLang="en-US" sz="2800" dirty="0" smtClean="0">
              <a:latin typeface="Times New Roman" panose="02020603050405020304" pitchFamily="18" charset="0"/>
              <a:cs typeface="Times New Roman" panose="02020603050405020304" pitchFamily="18" charset="0"/>
            </a:endParaRP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Masterpiece Cakeshop, LTD and Jack C. Phillips vs Colorado Civil Rights Commission</a:t>
            </a:r>
          </a:p>
          <a:p>
            <a:pPr marL="457200" indent="-457200">
              <a:spcBef>
                <a:spcPct val="0"/>
              </a:spcBef>
              <a:buFont typeface="Wingdings" panose="05000000000000000000" pitchFamily="2" charset="2"/>
              <a:buChar char="ü"/>
              <a:defRPr/>
            </a:pPr>
            <a:endParaRPr lang="en-US" altLang="en-US" sz="1200" dirty="0" smtClean="0">
              <a:latin typeface="Times New Roman" panose="02020603050405020304" pitchFamily="18" charset="0"/>
              <a:cs typeface="Times New Roman" panose="02020603050405020304" pitchFamily="18" charset="0"/>
            </a:endParaRP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End Surrogacy Contracts which Treat the Child as a Commodity Similar to Human Trafficking</a:t>
            </a:r>
            <a:endParaRPr lang="en-US" altLang="en-US" sz="2400" dirty="0" smtClean="0">
              <a:latin typeface="Times New Roman" panose="02020603050405020304" pitchFamily="18" charset="0"/>
              <a:cs typeface="Times New Roman" panose="02020603050405020304" pitchFamily="18" charset="0"/>
            </a:endParaRPr>
          </a:p>
          <a:p>
            <a:pPr marL="1200150" lvl="1" indent="-457200">
              <a:spcBef>
                <a:spcPct val="0"/>
              </a:spcBef>
              <a:buFont typeface="Wingdings" panose="05000000000000000000" pitchFamily="2" charset="2"/>
              <a:buChar char="ü"/>
              <a:defRPr/>
            </a:pPr>
            <a:endParaRPr lang="en-US" altLang="en-US" sz="2400" dirty="0" smtClean="0">
              <a:latin typeface="Times New Roman" panose="02020603050405020304" pitchFamily="18" charset="0"/>
              <a:cs typeface="Times New Roman" panose="02020603050405020304" pitchFamily="18" charset="0"/>
            </a:endParaRPr>
          </a:p>
          <a:p>
            <a:pPr algn="r">
              <a:spcBef>
                <a:spcPct val="0"/>
              </a:spcBef>
              <a:buFontTx/>
              <a:buNone/>
              <a:defRPr/>
            </a:pPr>
            <a:endParaRPr lang="en-US" altLang="en-US" sz="1600" dirty="0" smtClean="0">
              <a:latin typeface="Times New Roman" panose="02020603050405020304" pitchFamily="18" charset="0"/>
              <a:cs typeface="Times New Roman" panose="02020603050405020304" pitchFamily="18" charset="0"/>
            </a:endParaRPr>
          </a:p>
          <a:p>
            <a:pPr>
              <a:spcBef>
                <a:spcPct val="0"/>
              </a:spcBef>
              <a:buFontTx/>
              <a:buNone/>
              <a:defRPr/>
            </a:pPr>
            <a:r>
              <a:rPr lang="en-US" altLang="en-US" sz="1600" dirty="0" smtClean="0">
                <a:solidFill>
                  <a:schemeClr val="accent2">
                    <a:lumMod val="75000"/>
                  </a:schemeClr>
                </a:solidFill>
                <a:latin typeface="Times New Roman" panose="02020603050405020304" pitchFamily="18" charset="0"/>
                <a:cs typeface="Times New Roman" panose="02020603050405020304" pitchFamily="18" charset="0"/>
              </a:rPr>
              <a:t>SCOTUS=Supreme Court of the United States </a:t>
            </a:r>
          </a:p>
          <a:p>
            <a:pPr>
              <a:spcBef>
                <a:spcPct val="0"/>
              </a:spcBef>
              <a:buFontTx/>
              <a:buNone/>
              <a:defRPr/>
            </a:pPr>
            <a:r>
              <a:rPr lang="en-US" altLang="en-US" sz="1600" dirty="0" smtClean="0">
                <a:solidFill>
                  <a:schemeClr val="accent2">
                    <a:lumMod val="75000"/>
                  </a:schemeClr>
                </a:solidFill>
                <a:latin typeface="Times New Roman" panose="02020603050405020304" pitchFamily="18" charset="0"/>
                <a:cs typeface="Times New Roman" panose="02020603050405020304" pitchFamily="18" charset="0"/>
              </a:rPr>
              <a:t>AMICUS=Friend of the Court</a:t>
            </a:r>
          </a:p>
          <a:p>
            <a:pPr marL="457200" indent="-457200">
              <a:spcBef>
                <a:spcPct val="0"/>
              </a:spcBef>
              <a:buFont typeface="Wingdings" panose="05000000000000000000" pitchFamily="2" charset="2"/>
              <a:buChar char="ü"/>
              <a:defRPr/>
            </a:pPr>
            <a:endParaRPr lang="en-US" altLang="en-US" dirty="0" smtClean="0"/>
          </a:p>
          <a:p>
            <a:pPr>
              <a:spcBef>
                <a:spcPct val="0"/>
              </a:spcBef>
              <a:buFontTx/>
              <a:buNone/>
              <a:defRPr/>
            </a:pPr>
            <a:endParaRPr lang="en-US" altLang="en-US" sz="2400" dirty="0" smtClean="0"/>
          </a:p>
        </p:txBody>
      </p:sp>
      <p:pic>
        <p:nvPicPr>
          <p:cNvPr id="624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8336" y="4103983"/>
            <a:ext cx="407193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88" y="222219"/>
            <a:ext cx="1136992" cy="113699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1009650" y="1179513"/>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International / United Nations</a:t>
            </a:r>
          </a:p>
        </p:txBody>
      </p:sp>
      <p:sp>
        <p:nvSpPr>
          <p:cNvPr id="15365" name="Rectangle 6"/>
          <p:cNvSpPr>
            <a:spLocks noChangeArrowheads="1"/>
          </p:cNvSpPr>
          <p:nvPr/>
        </p:nvSpPr>
        <p:spPr bwMode="auto">
          <a:xfrm>
            <a:off x="395288" y="2038350"/>
            <a:ext cx="8497887"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Urged UN Human Rights Commission </a:t>
            </a:r>
            <a:r>
              <a:rPr lang="en-US" altLang="en-US" sz="2800" u="sng" dirty="0" smtClean="0">
                <a:latin typeface="Times New Roman" panose="02020603050405020304" pitchFamily="18" charset="0"/>
                <a:cs typeface="Times New Roman" panose="02020603050405020304" pitchFamily="18" charset="0"/>
              </a:rPr>
              <a:t>not</a:t>
            </a:r>
            <a:r>
              <a:rPr lang="en-US" altLang="en-US" sz="2800" dirty="0" smtClean="0">
                <a:latin typeface="Times New Roman" panose="02020603050405020304" pitchFamily="18" charset="0"/>
                <a:cs typeface="Times New Roman" panose="02020603050405020304" pitchFamily="18" charset="0"/>
              </a:rPr>
              <a:t> to exclude the unborn from a right to life and thus impose a worldwide right to abortion by signing C-FAM petition</a:t>
            </a:r>
          </a:p>
          <a:p>
            <a:pPr marL="457200" indent="-457200">
              <a:spcBef>
                <a:spcPct val="0"/>
              </a:spcBef>
              <a:buFont typeface="Wingdings" panose="05000000000000000000" pitchFamily="2" charset="2"/>
              <a:buChar char="ü"/>
              <a:defRPr/>
            </a:pPr>
            <a:r>
              <a:rPr lang="en-US" altLang="en-US" sz="2800" dirty="0" smtClean="0">
                <a:latin typeface="Times New Roman" panose="02020603050405020304" pitchFamily="18" charset="0"/>
                <a:cs typeface="Times New Roman" panose="02020603050405020304" pitchFamily="18" charset="0"/>
              </a:rPr>
              <a:t>Partnered with 6 organizations to provide testimony to the International Society for Stem Cell Research (ISCCR) on their draft 2016 Guidelines for  Stem Cell Science and Clinical Translation. </a:t>
            </a:r>
          </a:p>
          <a:p>
            <a:pPr algn="r">
              <a:spcBef>
                <a:spcPct val="0"/>
              </a:spcBef>
              <a:buFontTx/>
              <a:buNone/>
              <a:defRPr/>
            </a:pPr>
            <a:r>
              <a:rPr lang="en-US" altLang="en-US" sz="1400" dirty="0" smtClean="0">
                <a:solidFill>
                  <a:srgbClr val="003399"/>
                </a:solidFill>
              </a:rPr>
              <a:t>https</a:t>
            </a:r>
            <a:r>
              <a:rPr lang="en-US" altLang="en-US" sz="1400" dirty="0">
                <a:solidFill>
                  <a:srgbClr val="003399"/>
                </a:solidFill>
              </a:rPr>
              <a:t>://nacn-usa.org/news-events/news</a:t>
            </a:r>
            <a:r>
              <a:rPr lang="en-US" altLang="en-US" sz="1400" dirty="0" smtClean="0">
                <a:solidFill>
                  <a:srgbClr val="003399"/>
                </a:solidFill>
              </a:rPr>
              <a:t>/</a:t>
            </a:r>
          </a:p>
          <a:p>
            <a:pPr>
              <a:spcBef>
                <a:spcPct val="0"/>
              </a:spcBef>
              <a:buFontTx/>
              <a:buNone/>
              <a:defRPr/>
            </a:pPr>
            <a:endParaRPr lang="en-US" altLang="en-US" sz="24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66" y="222219"/>
            <a:ext cx="1136992" cy="11369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ltLang="en-US" dirty="0" smtClean="0"/>
          </a:p>
        </p:txBody>
      </p:sp>
      <p:pic>
        <p:nvPicPr>
          <p:cNvPr id="7171" name="Picture 4" descr="6fc9433358f8ecf6d33e03b6ffd801e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5138" y="188913"/>
            <a:ext cx="8243887" cy="6858000"/>
          </a:xfrm>
          <a:noFill/>
        </p:spPr>
      </p:pic>
      <p:sp>
        <p:nvSpPr>
          <p:cNvPr id="7172" name="Text Box 5"/>
          <p:cNvSpPr txBox="1">
            <a:spLocks noChangeArrowheads="1"/>
          </p:cNvSpPr>
          <p:nvPr/>
        </p:nvSpPr>
        <p:spPr bwMode="auto">
          <a:xfrm>
            <a:off x="427038" y="188913"/>
            <a:ext cx="40735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2000" b="1" dirty="0">
                <a:solidFill>
                  <a:schemeClr val="bg1"/>
                </a:solidFill>
              </a:rPr>
              <a:t>Thank You,</a:t>
            </a:r>
          </a:p>
          <a:p>
            <a:pPr eaLnBrk="1" hangingPunct="1">
              <a:spcBef>
                <a:spcPct val="0"/>
              </a:spcBef>
              <a:buFontTx/>
              <a:buNone/>
            </a:pPr>
            <a:r>
              <a:rPr lang="en-CA" altLang="en-US" sz="1700" b="1" dirty="0">
                <a:solidFill>
                  <a:schemeClr val="bg1"/>
                </a:solidFill>
              </a:rPr>
              <a:t>Bishop [Name of Your Bishop]</a:t>
            </a:r>
          </a:p>
          <a:p>
            <a:pPr eaLnBrk="1" hangingPunct="1">
              <a:spcBef>
                <a:spcPct val="0"/>
              </a:spcBef>
              <a:buFontTx/>
              <a:buNone/>
            </a:pPr>
            <a:r>
              <a:rPr lang="en-CA" altLang="en-US" sz="1700" b="1" dirty="0">
                <a:solidFill>
                  <a:schemeClr val="bg1"/>
                </a:solidFill>
              </a:rPr>
              <a:t>Diocese of  [Name of Diocese] </a:t>
            </a:r>
          </a:p>
          <a:p>
            <a:pPr eaLnBrk="1" hangingPunct="1">
              <a:spcBef>
                <a:spcPct val="0"/>
              </a:spcBef>
              <a:buFontTx/>
              <a:buNone/>
            </a:pPr>
            <a:r>
              <a:rPr lang="en-CA" altLang="en-US" sz="1700" b="1" dirty="0">
                <a:solidFill>
                  <a:schemeClr val="bg1"/>
                </a:solidFill>
              </a:rPr>
              <a:t>[Insert picture of your bishop]   </a:t>
            </a:r>
          </a:p>
          <a:p>
            <a:pPr eaLnBrk="1" hangingPunct="1">
              <a:spcBef>
                <a:spcPct val="0"/>
              </a:spcBef>
              <a:buFontTx/>
              <a:buNone/>
            </a:pPr>
            <a:r>
              <a:rPr lang="en-CA" altLang="en-US" sz="1700" b="1" dirty="0">
                <a:solidFill>
                  <a:schemeClr val="bg1"/>
                </a:solid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8" name="Rectangle 2"/>
          <p:cNvSpPr txBox="1">
            <a:spLocks noChangeArrowheads="1"/>
          </p:cNvSpPr>
          <p:nvPr/>
        </p:nvSpPr>
        <p:spPr bwMode="auto">
          <a:xfrm>
            <a:off x="1009650" y="1179513"/>
            <a:ext cx="7069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CA" altLang="en-US" sz="3200" kern="0" dirty="0" smtClean="0">
                <a:latin typeface="Times New Roman" panose="02020603050405020304" pitchFamily="18" charset="0"/>
                <a:cs typeface="Times New Roman" panose="02020603050405020304" pitchFamily="18" charset="0"/>
              </a:rPr>
              <a:t>CICIAMS at the United Nations </a:t>
            </a:r>
          </a:p>
          <a:p>
            <a:pPr eaLnBrk="1" hangingPunct="1">
              <a:defRPr/>
            </a:pPr>
            <a:r>
              <a:rPr lang="en-CA" altLang="en-US" sz="3200" kern="0" dirty="0" smtClean="0">
                <a:latin typeface="Times New Roman" panose="02020603050405020304" pitchFamily="18" charset="0"/>
                <a:cs typeface="Times New Roman" panose="02020603050405020304" pitchFamily="18" charset="0"/>
              </a:rPr>
              <a:t>Population &amp; Development Commission</a:t>
            </a:r>
          </a:p>
        </p:txBody>
      </p:sp>
      <p:sp>
        <p:nvSpPr>
          <p:cNvPr id="66565" name="Rectangle 6"/>
          <p:cNvSpPr>
            <a:spLocks noChangeArrowheads="1"/>
          </p:cNvSpPr>
          <p:nvPr/>
        </p:nvSpPr>
        <p:spPr bwMode="auto">
          <a:xfrm>
            <a:off x="541338" y="2126285"/>
            <a:ext cx="8199438"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en-US" altLang="en-US" sz="2100" dirty="0" smtClean="0">
                <a:latin typeface="Times New Roman" panose="02020603050405020304" pitchFamily="18" charset="0"/>
                <a:cs typeface="Times New Roman" panose="02020603050405020304" pitchFamily="18" charset="0"/>
              </a:rPr>
              <a:t>2020 – Strategies Addressing Global Hunger</a:t>
            </a:r>
          </a:p>
          <a:p>
            <a:pPr>
              <a:spcBef>
                <a:spcPct val="0"/>
              </a:spcBef>
              <a:buFont typeface="Wingdings" panose="05000000000000000000" pitchFamily="2" charset="2"/>
              <a:buChar char="ü"/>
            </a:pPr>
            <a:r>
              <a:rPr lang="en-US" altLang="en-US" sz="2100" dirty="0" smtClean="0">
                <a:latin typeface="Times New Roman" panose="02020603050405020304" pitchFamily="18" charset="0"/>
                <a:cs typeface="Times New Roman" panose="02020603050405020304" pitchFamily="18" charset="0"/>
              </a:rPr>
              <a:t>2019 </a:t>
            </a:r>
            <a:r>
              <a:rPr lang="en-US" altLang="en-US" sz="2100" dirty="0">
                <a:latin typeface="Times New Roman" panose="02020603050405020304" pitchFamily="18" charset="0"/>
                <a:cs typeface="Times New Roman" panose="02020603050405020304" pitchFamily="18" charset="0"/>
              </a:rPr>
              <a:t>– 2030 Agenda for Sustainable Development</a:t>
            </a:r>
          </a:p>
          <a:p>
            <a:pPr>
              <a:spcBef>
                <a:spcPct val="0"/>
              </a:spcBef>
              <a:buFont typeface="Wingdings" panose="05000000000000000000" pitchFamily="2" charset="2"/>
              <a:buChar char="ü"/>
            </a:pPr>
            <a:r>
              <a:rPr lang="en-US" altLang="en-US" sz="2100" dirty="0">
                <a:latin typeface="Times New Roman" panose="02020603050405020304" pitchFamily="18" charset="0"/>
                <a:cs typeface="Times New Roman" panose="02020603050405020304" pitchFamily="18" charset="0"/>
              </a:rPr>
              <a:t>2018 – Sustainable cities, human mobility and international migration</a:t>
            </a:r>
          </a:p>
          <a:p>
            <a:pPr>
              <a:spcBef>
                <a:spcPct val="0"/>
              </a:spcBef>
              <a:buFont typeface="Wingdings" panose="05000000000000000000" pitchFamily="2" charset="2"/>
              <a:buChar char="ü"/>
            </a:pPr>
            <a:r>
              <a:rPr lang="en-US" altLang="en-US" sz="2100" dirty="0">
                <a:latin typeface="Times New Roman" panose="02020603050405020304" pitchFamily="18" charset="0"/>
                <a:cs typeface="Times New Roman" panose="02020603050405020304" pitchFamily="18" charset="0"/>
              </a:rPr>
              <a:t>2017 – Changing population age structures and sustainable development–Suppression of births over the last 50 years has resulted in cascading births and dangerous problems for millions of people…</a:t>
            </a:r>
          </a:p>
          <a:p>
            <a:pPr>
              <a:spcBef>
                <a:spcPct val="0"/>
              </a:spcBef>
              <a:buFont typeface="Wingdings" panose="05000000000000000000" pitchFamily="2" charset="2"/>
              <a:buChar char="ü"/>
            </a:pPr>
            <a:endParaRPr lang="en-US" altLang="en-US" sz="2000" dirty="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541338" y="4057228"/>
            <a:ext cx="800576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ü"/>
              <a:defRPr/>
            </a:pPr>
            <a:r>
              <a:rPr lang="en-US" altLang="en-US" sz="2100" dirty="0" smtClean="0">
                <a:latin typeface="Times New Roman" panose="02020603050405020304" pitchFamily="18" charset="0"/>
                <a:cs typeface="Times New Roman" panose="02020603050405020304" pitchFamily="18" charset="0"/>
              </a:rPr>
              <a:t>2016 – Collection &amp; Distribution of Demographic Data by the UN</a:t>
            </a:r>
          </a:p>
          <a:p>
            <a:pPr marL="457200" indent="-457200">
              <a:spcBef>
                <a:spcPct val="0"/>
              </a:spcBef>
              <a:buFont typeface="Wingdings" panose="05000000000000000000" pitchFamily="2" charset="2"/>
              <a:buChar char="ü"/>
              <a:defRPr/>
            </a:pPr>
            <a:r>
              <a:rPr lang="en-US" altLang="en-US" sz="2100" dirty="0" smtClean="0">
                <a:latin typeface="Times New Roman" panose="02020603050405020304" pitchFamily="18" charset="0"/>
                <a:cs typeface="Times New Roman" panose="02020603050405020304" pitchFamily="18" charset="0"/>
              </a:rPr>
              <a:t>2015 – Ethical and moral </a:t>
            </a:r>
          </a:p>
          <a:p>
            <a:pPr>
              <a:spcBef>
                <a:spcPct val="0"/>
              </a:spcBef>
              <a:buFontTx/>
              <a:buNone/>
              <a:defRPr/>
            </a:pPr>
            <a:r>
              <a:rPr lang="en-US" altLang="en-US" sz="2100" dirty="0" smtClean="0">
                <a:latin typeface="Times New Roman" panose="02020603050405020304" pitchFamily="18" charset="0"/>
                <a:cs typeface="Times New Roman" panose="02020603050405020304" pitchFamily="18" charset="0"/>
              </a:rPr>
              <a:t>     consequences of the present </a:t>
            </a:r>
          </a:p>
          <a:p>
            <a:pPr>
              <a:spcBef>
                <a:spcPct val="0"/>
              </a:spcBef>
              <a:buFontTx/>
              <a:buNone/>
              <a:defRPr/>
            </a:pPr>
            <a:r>
              <a:rPr lang="en-US" altLang="en-US" sz="2100" dirty="0" smtClean="0">
                <a:latin typeface="Times New Roman" panose="02020603050405020304" pitchFamily="18" charset="0"/>
                <a:cs typeface="Times New Roman" panose="02020603050405020304" pitchFamily="18" charset="0"/>
              </a:rPr>
              <a:t>     programs to limit births </a:t>
            </a:r>
          </a:p>
          <a:p>
            <a:pPr>
              <a:spcBef>
                <a:spcPct val="0"/>
              </a:spcBef>
              <a:buFontTx/>
              <a:buNone/>
              <a:defRPr/>
            </a:pPr>
            <a:r>
              <a:rPr lang="en-US" altLang="en-US" sz="2100" dirty="0" smtClean="0">
                <a:latin typeface="Times New Roman" panose="02020603050405020304" pitchFamily="18" charset="0"/>
                <a:cs typeface="Times New Roman" panose="02020603050405020304" pitchFamily="18" charset="0"/>
              </a:rPr>
              <a:t>     around the globe</a:t>
            </a:r>
          </a:p>
          <a:p>
            <a:pPr marL="457200" indent="-457200">
              <a:spcBef>
                <a:spcPct val="0"/>
              </a:spcBef>
              <a:buFont typeface="Wingdings" panose="05000000000000000000" pitchFamily="2" charset="2"/>
              <a:buChar char="ü"/>
              <a:defRPr/>
            </a:pPr>
            <a:endParaRPr lang="en-US" altLang="en-US" sz="1600" dirty="0" smtClean="0"/>
          </a:p>
          <a:p>
            <a:pPr>
              <a:spcBef>
                <a:spcPct val="0"/>
              </a:spcBef>
              <a:buFontTx/>
              <a:buNone/>
              <a:defRPr/>
            </a:pPr>
            <a:endParaRPr lang="en-US" altLang="en-US" sz="2400" dirty="0" smtClean="0"/>
          </a:p>
        </p:txBody>
      </p:sp>
      <p:sp>
        <p:nvSpPr>
          <p:cNvPr id="66570" name="Rectangle 1"/>
          <p:cNvSpPr>
            <a:spLocks noChangeArrowheads="1"/>
          </p:cNvSpPr>
          <p:nvPr/>
        </p:nvSpPr>
        <p:spPr bwMode="auto">
          <a:xfrm>
            <a:off x="1331640" y="6057776"/>
            <a:ext cx="6856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solidFill>
                  <a:srgbClr val="003399"/>
                </a:solidFill>
              </a:rPr>
              <a:t>https://nacn-usa.org/news-events/nacn-usa/nurse-delegates/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13" y="220960"/>
            <a:ext cx="1136992" cy="113699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765" y="132106"/>
            <a:ext cx="1012495" cy="1317218"/>
          </a:xfrm>
          <a:prstGeom prst="rect">
            <a:avLst/>
          </a:prstGeom>
        </p:spPr>
      </p:pic>
      <p:pic>
        <p:nvPicPr>
          <p:cNvPr id="6656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4437112"/>
            <a:ext cx="3022765" cy="17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7119686" y="4626011"/>
            <a:ext cx="15242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smtClean="0">
                <a:latin typeface="Times New Roman" panose="02020603050405020304" pitchFamily="18" charset="0"/>
                <a:cs typeface="Times New Roman" panose="02020603050405020304" pitchFamily="18" charset="0"/>
              </a:rPr>
              <a:t>NACN-USA Members:</a:t>
            </a:r>
          </a:p>
          <a:p>
            <a:pPr>
              <a:spcBef>
                <a:spcPct val="0"/>
              </a:spcBef>
              <a:buFontTx/>
              <a:buNone/>
            </a:pPr>
            <a:r>
              <a:rPr lang="en-US" altLang="en-US" sz="1600" dirty="0" smtClean="0">
                <a:latin typeface="Times New Roman" panose="02020603050405020304" pitchFamily="18" charset="0"/>
                <a:cs typeface="Times New Roman" panose="02020603050405020304" pitchFamily="18" charset="0"/>
              </a:rPr>
              <a:t>Maria Arvonio</a:t>
            </a:r>
          </a:p>
          <a:p>
            <a:pPr>
              <a:spcBef>
                <a:spcPct val="0"/>
              </a:spcBef>
              <a:buFontTx/>
              <a:buNone/>
            </a:pPr>
            <a:r>
              <a:rPr lang="en-US" altLang="en-US" sz="1600" dirty="0" smtClean="0">
                <a:latin typeface="Times New Roman" panose="02020603050405020304" pitchFamily="18" charset="0"/>
                <a:cs typeface="Times New Roman" panose="02020603050405020304" pitchFamily="18" charset="0"/>
              </a:rPr>
              <a:t>Pat Sayers</a:t>
            </a:r>
          </a:p>
          <a:p>
            <a:pPr>
              <a:spcBef>
                <a:spcPct val="0"/>
              </a:spcBef>
              <a:buFontTx/>
              <a:buNone/>
            </a:pPr>
            <a:r>
              <a:rPr lang="en-US" altLang="en-US" sz="1600" dirty="0" smtClean="0">
                <a:latin typeface="Times New Roman" panose="02020603050405020304" pitchFamily="18" charset="0"/>
                <a:cs typeface="Times New Roman" panose="02020603050405020304" pitchFamily="18" charset="0"/>
              </a:rPr>
              <a:t>Mimi Nowak</a:t>
            </a:r>
            <a:endParaRPr lang="en-US" alt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p:txBody>
          <a:bodyPr/>
          <a:lstStyle/>
          <a:p>
            <a:endParaRPr lang="en-US" altLang="en-US" dirty="0" smtClean="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pic>
        <p:nvPicPr>
          <p:cNvPr id="68612" name="Picture 5" descr="vatican_city-209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1"/>
          <p:cNvSpPr txBox="1">
            <a:spLocks noChangeArrowheads="1"/>
          </p:cNvSpPr>
          <p:nvPr/>
        </p:nvSpPr>
        <p:spPr bwMode="auto">
          <a:xfrm flipH="1">
            <a:off x="1187450" y="115888"/>
            <a:ext cx="69850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0" dirty="0">
                <a:solidFill>
                  <a:schemeClr val="bg1"/>
                </a:solidFill>
                <a:latin typeface="Times New Roman" panose="02020603050405020304" pitchFamily="18" charset="0"/>
                <a:cs typeface="Times New Roman" panose="02020603050405020304" pitchFamily="18" charset="0"/>
              </a:rPr>
              <a:t>Thank You</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755650" y="908050"/>
            <a:ext cx="273685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CA" altLang="en-US" sz="1000" dirty="0">
                <a:hlinkClick r:id="rId2"/>
              </a:rPr>
              <a:t>United States</a:t>
            </a:r>
            <a:r>
              <a:rPr lang="en-CA" altLang="en-US" sz="1000" dirty="0"/>
              <a:t> www.nacn-usa.us(64)</a:t>
            </a:r>
            <a:endParaRPr lang="en-CA" altLang="en-US" sz="1000" dirty="0">
              <a:hlinkClick r:id="rId3"/>
            </a:endParaRPr>
          </a:p>
          <a:p>
            <a:pPr lvl="1" eaLnBrk="1" hangingPunct="1">
              <a:spcBef>
                <a:spcPct val="0"/>
              </a:spcBef>
              <a:buFontTx/>
              <a:buNone/>
            </a:pPr>
            <a:r>
              <a:rPr lang="en-CA" altLang="en-US" sz="1000" dirty="0">
                <a:hlinkClick r:id="rId3"/>
              </a:rPr>
              <a:t>Argentina</a:t>
            </a:r>
            <a:r>
              <a:rPr lang="en-CA" altLang="en-US" sz="1000" dirty="0"/>
              <a:t> www.nacn-usa.com.ar(41)</a:t>
            </a:r>
            <a:endParaRPr lang="en-CA" altLang="en-US" sz="1000" dirty="0">
              <a:hlinkClick r:id="rId4"/>
            </a:endParaRPr>
          </a:p>
          <a:p>
            <a:pPr lvl="1" eaLnBrk="1" hangingPunct="1">
              <a:spcBef>
                <a:spcPct val="0"/>
              </a:spcBef>
              <a:buFontTx/>
              <a:buNone/>
            </a:pPr>
            <a:r>
              <a:rPr lang="en-CA" altLang="en-US" sz="1000" dirty="0">
                <a:hlinkClick r:id="rId4"/>
              </a:rPr>
              <a:t>Australia</a:t>
            </a:r>
            <a:r>
              <a:rPr lang="en-CA" altLang="en-US" sz="1000" dirty="0"/>
              <a:t> www.nacn-usa.at(93)</a:t>
            </a:r>
            <a:endParaRPr lang="en-CA" altLang="en-US" sz="1000" dirty="0">
              <a:hlinkClick r:id="rId5"/>
            </a:endParaRPr>
          </a:p>
          <a:p>
            <a:pPr lvl="1" eaLnBrk="1" hangingPunct="1">
              <a:spcBef>
                <a:spcPct val="0"/>
              </a:spcBef>
              <a:buFontTx/>
              <a:buNone/>
            </a:pPr>
            <a:r>
              <a:rPr lang="en-CA" altLang="en-US" sz="1000" dirty="0">
                <a:hlinkClick r:id="rId5"/>
              </a:rPr>
              <a:t>Israel</a:t>
            </a:r>
            <a:r>
              <a:rPr lang="en-CA" altLang="en-US" sz="1000" dirty="0"/>
              <a:t> www.nacn-usa.co.il(15)</a:t>
            </a:r>
            <a:endParaRPr lang="en-CA" altLang="en-US" sz="1000" dirty="0">
              <a:hlinkClick r:id="rId6"/>
            </a:endParaRPr>
          </a:p>
          <a:p>
            <a:pPr lvl="1" eaLnBrk="1" hangingPunct="1">
              <a:spcBef>
                <a:spcPct val="0"/>
              </a:spcBef>
              <a:buFontTx/>
              <a:buNone/>
            </a:pPr>
            <a:r>
              <a:rPr lang="en-CA" altLang="en-US" sz="1000" dirty="0">
                <a:hlinkClick r:id="rId6"/>
              </a:rPr>
              <a:t>Canada</a:t>
            </a:r>
            <a:r>
              <a:rPr lang="en-CA" altLang="en-US" sz="1000" dirty="0"/>
              <a:t> www.nacn-usa.ca(35)</a:t>
            </a:r>
            <a:endParaRPr lang="en-CA" altLang="en-US" sz="1000" dirty="0">
              <a:hlinkClick r:id="rId7"/>
            </a:endParaRPr>
          </a:p>
          <a:p>
            <a:pPr lvl="1" eaLnBrk="1" hangingPunct="1">
              <a:spcBef>
                <a:spcPct val="0"/>
              </a:spcBef>
              <a:buFontTx/>
              <a:buNone/>
            </a:pPr>
            <a:r>
              <a:rPr lang="en-CA" altLang="en-US" sz="1000" dirty="0">
                <a:hlinkClick r:id="rId7"/>
              </a:rPr>
              <a:t>United Kingdom</a:t>
            </a:r>
            <a:r>
              <a:rPr lang="en-CA" altLang="en-US" sz="1000" dirty="0"/>
              <a:t> www.nacn-usa.uk(74)</a:t>
            </a:r>
            <a:endParaRPr lang="en-CA" altLang="en-US" sz="1000" dirty="0">
              <a:hlinkClick r:id="rId8"/>
            </a:endParaRPr>
          </a:p>
          <a:p>
            <a:pPr lvl="1" eaLnBrk="1" hangingPunct="1">
              <a:spcBef>
                <a:spcPct val="0"/>
              </a:spcBef>
              <a:buFontTx/>
              <a:buNone/>
            </a:pPr>
            <a:r>
              <a:rPr lang="en-CA" altLang="en-US" sz="1000" dirty="0">
                <a:hlinkClick r:id="rId8"/>
              </a:rPr>
              <a:t>Belgium</a:t>
            </a:r>
            <a:r>
              <a:rPr lang="en-CA" altLang="en-US" sz="1000" dirty="0"/>
              <a:t> www.nacn-usa.be(35)</a:t>
            </a:r>
            <a:endParaRPr lang="en-CA" altLang="en-US" sz="1000" dirty="0">
              <a:hlinkClick r:id="rId9"/>
            </a:endParaRPr>
          </a:p>
          <a:p>
            <a:pPr lvl="1" eaLnBrk="1" hangingPunct="1">
              <a:spcBef>
                <a:spcPct val="0"/>
              </a:spcBef>
              <a:buFontTx/>
              <a:buNone/>
            </a:pPr>
            <a:r>
              <a:rPr lang="en-CA" altLang="en-US" sz="1000" dirty="0">
                <a:hlinkClick r:id="rId9"/>
              </a:rPr>
              <a:t>France</a:t>
            </a:r>
            <a:r>
              <a:rPr lang="en-CA" altLang="en-US" sz="1000" dirty="0"/>
              <a:t> www.nacn-usa.com.fr(14)</a:t>
            </a:r>
            <a:endParaRPr lang="en-CA" altLang="en-US" sz="1000" dirty="0">
              <a:hlinkClick r:id="rId10"/>
            </a:endParaRPr>
          </a:p>
          <a:p>
            <a:pPr lvl="1" eaLnBrk="1" hangingPunct="1">
              <a:spcBef>
                <a:spcPct val="0"/>
              </a:spcBef>
              <a:buFontTx/>
              <a:buNone/>
            </a:pPr>
            <a:r>
              <a:rPr lang="en-CA" altLang="en-US" sz="1000" dirty="0">
                <a:hlinkClick r:id="rId10"/>
              </a:rPr>
              <a:t>Belarus</a:t>
            </a:r>
            <a:r>
              <a:rPr lang="en-CA" altLang="en-US" sz="1000" dirty="0"/>
              <a:t> www.nacn-usa.by(47)</a:t>
            </a:r>
            <a:endParaRPr lang="en-CA" altLang="en-US" sz="1000" dirty="0">
              <a:hlinkClick r:id="rId11"/>
            </a:endParaRPr>
          </a:p>
          <a:p>
            <a:pPr lvl="1" eaLnBrk="1" hangingPunct="1">
              <a:spcBef>
                <a:spcPct val="0"/>
              </a:spcBef>
              <a:buFontTx/>
              <a:buNone/>
            </a:pPr>
            <a:r>
              <a:rPr lang="en-CA" altLang="en-US" sz="1000" dirty="0">
                <a:hlinkClick r:id="rId11"/>
              </a:rPr>
              <a:t>Indonesia</a:t>
            </a:r>
            <a:r>
              <a:rPr lang="en-CA" altLang="en-US" sz="1000" dirty="0"/>
              <a:t> www.nacn-usa.co.id(36)</a:t>
            </a:r>
            <a:endParaRPr lang="en-CA" altLang="en-US" sz="1000" dirty="0">
              <a:hlinkClick r:id="rId12"/>
            </a:endParaRPr>
          </a:p>
          <a:p>
            <a:pPr lvl="1" eaLnBrk="1" hangingPunct="1">
              <a:spcBef>
                <a:spcPct val="0"/>
              </a:spcBef>
              <a:buFontTx/>
              <a:buNone/>
            </a:pPr>
            <a:r>
              <a:rPr lang="en-CA" altLang="en-US" sz="1000" dirty="0">
                <a:hlinkClick r:id="rId12"/>
              </a:rPr>
              <a:t>Chile</a:t>
            </a:r>
            <a:r>
              <a:rPr lang="en-CA" altLang="en-US" sz="1000" dirty="0"/>
              <a:t> www.nacn-usa.cl(19)</a:t>
            </a:r>
          </a:p>
          <a:p>
            <a:pPr lvl="1" eaLnBrk="1" hangingPunct="1">
              <a:spcBef>
                <a:spcPct val="0"/>
              </a:spcBef>
              <a:buFontTx/>
              <a:buNone/>
            </a:pPr>
            <a:r>
              <a:rPr lang="en-CA" altLang="en-US" sz="1000" dirty="0"/>
              <a:t>www.nacn-usa.cc(37)</a:t>
            </a:r>
            <a:endParaRPr lang="en-CA" altLang="en-US" sz="1000" dirty="0">
              <a:hlinkClick r:id="rId13"/>
            </a:endParaRPr>
          </a:p>
          <a:p>
            <a:pPr lvl="1" eaLnBrk="1" hangingPunct="1">
              <a:spcBef>
                <a:spcPct val="0"/>
              </a:spcBef>
              <a:buFontTx/>
              <a:buNone/>
            </a:pPr>
            <a:r>
              <a:rPr lang="en-CA" altLang="en-US" sz="1000" dirty="0">
                <a:hlinkClick r:id="rId13"/>
              </a:rPr>
              <a:t>China</a:t>
            </a:r>
            <a:r>
              <a:rPr lang="en-CA" altLang="en-US" sz="1000" dirty="0"/>
              <a:t> www.nacn-usa.cn(54)</a:t>
            </a:r>
            <a:endParaRPr lang="en-CA" altLang="en-US" sz="1000" dirty="0">
              <a:hlinkClick r:id="rId14"/>
            </a:endParaRPr>
          </a:p>
          <a:p>
            <a:pPr lvl="1" eaLnBrk="1" hangingPunct="1">
              <a:spcBef>
                <a:spcPct val="0"/>
              </a:spcBef>
              <a:buFontTx/>
              <a:buNone/>
            </a:pPr>
            <a:r>
              <a:rPr lang="en-CA" altLang="en-US" sz="1000" dirty="0">
                <a:hlinkClick r:id="rId14"/>
              </a:rPr>
              <a:t>Colombia</a:t>
            </a:r>
            <a:r>
              <a:rPr lang="en-CA" altLang="en-US" sz="1000" dirty="0"/>
              <a:t> www.nacn-usa.com.co(82)</a:t>
            </a:r>
            <a:endParaRPr lang="en-CA" altLang="en-US" sz="1000" dirty="0">
              <a:hlinkClick r:id="rId15"/>
            </a:endParaRPr>
          </a:p>
          <a:p>
            <a:pPr lvl="1" eaLnBrk="1" hangingPunct="1">
              <a:spcBef>
                <a:spcPct val="0"/>
              </a:spcBef>
              <a:buFontTx/>
              <a:buNone/>
            </a:pPr>
            <a:r>
              <a:rPr lang="en-CA" altLang="en-US" sz="1000" dirty="0">
                <a:hlinkClick r:id="rId15"/>
              </a:rPr>
              <a:t>Costa Rica</a:t>
            </a:r>
            <a:r>
              <a:rPr lang="en-CA" altLang="en-US" sz="1000" dirty="0"/>
              <a:t> www.nacn-usa.co.cr(73)</a:t>
            </a:r>
            <a:endParaRPr lang="en-CA" altLang="en-US" sz="1000" dirty="0">
              <a:hlinkClick r:id="rId16"/>
            </a:endParaRPr>
          </a:p>
          <a:p>
            <a:pPr lvl="1" eaLnBrk="1" hangingPunct="1">
              <a:spcBef>
                <a:spcPct val="0"/>
              </a:spcBef>
              <a:buFontTx/>
              <a:buNone/>
            </a:pPr>
            <a:r>
              <a:rPr lang="en-CA" altLang="en-US" sz="1000" dirty="0">
                <a:hlinkClick r:id="rId16"/>
              </a:rPr>
              <a:t>Andorra</a:t>
            </a:r>
            <a:r>
              <a:rPr lang="en-CA" altLang="en-US" sz="1000" dirty="0"/>
              <a:t> www.nacn-usa.ad(46)</a:t>
            </a:r>
            <a:endParaRPr lang="en-CA" altLang="en-US" sz="1000" dirty="0">
              <a:hlinkClick r:id="rId17"/>
            </a:endParaRPr>
          </a:p>
          <a:p>
            <a:pPr lvl="1" eaLnBrk="1" hangingPunct="1">
              <a:spcBef>
                <a:spcPct val="0"/>
              </a:spcBef>
              <a:buFontTx/>
              <a:buNone/>
            </a:pPr>
            <a:r>
              <a:rPr lang="en-CA" altLang="en-US" sz="1000" dirty="0">
                <a:hlinkClick r:id="rId17"/>
              </a:rPr>
              <a:t>Cuba</a:t>
            </a:r>
            <a:r>
              <a:rPr lang="en-CA" altLang="en-US" sz="1000" dirty="0"/>
              <a:t> www.nacn-usa.cu(34)</a:t>
            </a:r>
            <a:endParaRPr lang="en-CA" altLang="en-US" sz="1000" dirty="0">
              <a:hlinkClick r:id="rId18"/>
            </a:endParaRPr>
          </a:p>
          <a:p>
            <a:pPr lvl="1" eaLnBrk="1" hangingPunct="1">
              <a:spcBef>
                <a:spcPct val="0"/>
              </a:spcBef>
              <a:buFontTx/>
              <a:buNone/>
            </a:pPr>
            <a:r>
              <a:rPr lang="en-CA" altLang="en-US" sz="1000" dirty="0">
                <a:hlinkClick r:id="rId18"/>
              </a:rPr>
              <a:t>Aruba</a:t>
            </a:r>
            <a:r>
              <a:rPr lang="en-CA" altLang="en-US" sz="1000" dirty="0"/>
              <a:t> www.nacn-usa.aw(25)</a:t>
            </a:r>
            <a:endParaRPr lang="en-CA" altLang="en-US" sz="1000" dirty="0">
              <a:hlinkClick r:id="rId19"/>
            </a:endParaRPr>
          </a:p>
          <a:p>
            <a:pPr lvl="1" eaLnBrk="1" hangingPunct="1">
              <a:spcBef>
                <a:spcPct val="0"/>
              </a:spcBef>
              <a:buFontTx/>
              <a:buNone/>
            </a:pPr>
            <a:r>
              <a:rPr lang="en-CA" altLang="en-US" sz="1000" dirty="0">
                <a:hlinkClick r:id="rId19"/>
              </a:rPr>
              <a:t>South Korea</a:t>
            </a:r>
            <a:r>
              <a:rPr lang="en-CA" altLang="en-US" sz="1000" dirty="0"/>
              <a:t> www.nacn-usa.co.kr(29)</a:t>
            </a:r>
            <a:endParaRPr lang="en-CA" altLang="en-US" sz="1000" dirty="0">
              <a:hlinkClick r:id="rId7"/>
            </a:endParaRPr>
          </a:p>
          <a:p>
            <a:pPr lvl="1" eaLnBrk="1" hangingPunct="1">
              <a:spcBef>
                <a:spcPct val="0"/>
              </a:spcBef>
              <a:buFontTx/>
              <a:buNone/>
            </a:pPr>
            <a:r>
              <a:rPr lang="en-CA" altLang="en-US" sz="1000" dirty="0">
                <a:hlinkClick r:id="rId7"/>
              </a:rPr>
              <a:t>United Kingdom</a:t>
            </a:r>
            <a:r>
              <a:rPr lang="en-CA" altLang="en-US" sz="1000" dirty="0"/>
              <a:t> www.nacn-usa.co.uk(61)</a:t>
            </a:r>
            <a:endParaRPr lang="en-CA" altLang="en-US" sz="1000" dirty="0">
              <a:hlinkClick r:id="rId20"/>
            </a:endParaRPr>
          </a:p>
          <a:p>
            <a:pPr lvl="1" eaLnBrk="1" hangingPunct="1">
              <a:spcBef>
                <a:spcPct val="0"/>
              </a:spcBef>
              <a:buFontTx/>
              <a:buNone/>
            </a:pPr>
            <a:r>
              <a:rPr lang="en-CA" altLang="en-US" sz="1000" dirty="0">
                <a:hlinkClick r:id="rId20"/>
              </a:rPr>
              <a:t>New Zealand</a:t>
            </a:r>
            <a:r>
              <a:rPr lang="en-CA" altLang="en-US" sz="1000" dirty="0"/>
              <a:t> www.nacn-usa.co.nz(32)</a:t>
            </a:r>
            <a:endParaRPr lang="en-CA" altLang="en-US" sz="1000" dirty="0">
              <a:hlinkClick r:id="rId21"/>
            </a:endParaRPr>
          </a:p>
          <a:p>
            <a:pPr lvl="1" eaLnBrk="1" hangingPunct="1">
              <a:spcBef>
                <a:spcPct val="0"/>
              </a:spcBef>
              <a:buFontTx/>
              <a:buNone/>
            </a:pPr>
            <a:r>
              <a:rPr lang="en-CA" altLang="en-US" sz="1000" dirty="0">
                <a:hlinkClick r:id="rId21"/>
              </a:rPr>
              <a:t>Ecuador</a:t>
            </a:r>
            <a:r>
              <a:rPr lang="en-CA" altLang="en-US" sz="1000" dirty="0"/>
              <a:t> www.nacn-usa.ec(26)</a:t>
            </a:r>
            <a:endParaRPr lang="en-CA" altLang="en-US" sz="1000" dirty="0">
              <a:hlinkClick r:id="rId22"/>
            </a:endParaRPr>
          </a:p>
          <a:p>
            <a:pPr lvl="1" eaLnBrk="1" hangingPunct="1">
              <a:spcBef>
                <a:spcPct val="0"/>
              </a:spcBef>
              <a:buFontTx/>
              <a:buNone/>
            </a:pPr>
            <a:r>
              <a:rPr lang="en-CA" altLang="en-US" sz="1000" dirty="0">
                <a:hlinkClick r:id="rId22"/>
              </a:rPr>
              <a:t>Thailand</a:t>
            </a:r>
            <a:r>
              <a:rPr lang="en-CA" altLang="en-US" sz="1000" dirty="0"/>
              <a:t> www.nacn-usa.co.th(72)</a:t>
            </a:r>
            <a:endParaRPr lang="en-CA" altLang="en-US" sz="1000" dirty="0">
              <a:hlinkClick r:id="rId23"/>
            </a:endParaRPr>
          </a:p>
          <a:p>
            <a:pPr lvl="1" eaLnBrk="1" hangingPunct="1">
              <a:spcBef>
                <a:spcPct val="0"/>
              </a:spcBef>
              <a:buFontTx/>
              <a:buNone/>
            </a:pPr>
            <a:r>
              <a:rPr lang="en-CA" altLang="en-US" sz="1000" dirty="0">
                <a:hlinkClick r:id="rId23"/>
              </a:rPr>
              <a:t>Bolivia</a:t>
            </a:r>
            <a:r>
              <a:rPr lang="en-CA" altLang="en-US" sz="1000" dirty="0"/>
              <a:t> www.nacn-usa.com.bo(42)</a:t>
            </a:r>
            <a:endParaRPr lang="en-CA" altLang="en-US" sz="1000" dirty="0">
              <a:hlinkClick r:id="rId24"/>
            </a:endParaRPr>
          </a:p>
          <a:p>
            <a:pPr lvl="1" eaLnBrk="1" hangingPunct="1">
              <a:spcBef>
                <a:spcPct val="0"/>
              </a:spcBef>
              <a:buFontTx/>
              <a:buNone/>
            </a:pPr>
            <a:r>
              <a:rPr lang="en-CA" altLang="en-US" sz="1000" dirty="0">
                <a:hlinkClick r:id="rId24"/>
              </a:rPr>
              <a:t>Brazil</a:t>
            </a:r>
            <a:r>
              <a:rPr lang="en-CA" altLang="en-US" sz="1000" dirty="0"/>
              <a:t> www.nacn-usa.com.br(38)</a:t>
            </a:r>
            <a:endParaRPr lang="en-CA" altLang="en-US" sz="1000" dirty="0">
              <a:hlinkClick r:id="rId25"/>
            </a:endParaRPr>
          </a:p>
          <a:p>
            <a:pPr lvl="1" eaLnBrk="1" hangingPunct="1">
              <a:spcBef>
                <a:spcPct val="0"/>
              </a:spcBef>
              <a:buFontTx/>
              <a:buNone/>
            </a:pPr>
            <a:r>
              <a:rPr lang="en-CA" altLang="en-US" sz="1000" dirty="0">
                <a:hlinkClick r:id="rId25"/>
              </a:rPr>
              <a:t>Japan</a:t>
            </a:r>
            <a:r>
              <a:rPr lang="en-CA" altLang="en-US" sz="1000" dirty="0"/>
              <a:t> www.nacn-usa.co.jp(71)</a:t>
            </a:r>
            <a:endParaRPr lang="en-CA" altLang="en-US" sz="1000" dirty="0">
              <a:hlinkClick r:id="rId13"/>
            </a:endParaRPr>
          </a:p>
          <a:p>
            <a:pPr lvl="1" eaLnBrk="1" hangingPunct="1">
              <a:spcBef>
                <a:spcPct val="0"/>
              </a:spcBef>
              <a:buFontTx/>
              <a:buNone/>
            </a:pPr>
            <a:r>
              <a:rPr lang="en-CA" altLang="en-US" sz="1000" dirty="0">
                <a:hlinkClick r:id="rId13"/>
              </a:rPr>
              <a:t>China</a:t>
            </a:r>
            <a:r>
              <a:rPr lang="en-CA" altLang="en-US" sz="1000" dirty="0"/>
              <a:t> www.nacn-usa.com.cn(26)</a:t>
            </a:r>
            <a:endParaRPr lang="en-CA" altLang="en-US" sz="1000" dirty="0">
              <a:hlinkClick r:id="rId26"/>
            </a:endParaRPr>
          </a:p>
          <a:p>
            <a:pPr lvl="1" eaLnBrk="1" hangingPunct="1">
              <a:spcBef>
                <a:spcPct val="0"/>
              </a:spcBef>
              <a:buFontTx/>
              <a:buNone/>
            </a:pPr>
            <a:r>
              <a:rPr lang="en-CA" altLang="en-US" sz="1000" dirty="0">
                <a:hlinkClick r:id="rId26"/>
              </a:rPr>
              <a:t>Mexico</a:t>
            </a:r>
            <a:r>
              <a:rPr lang="en-CA" altLang="en-US" sz="1000" dirty="0"/>
              <a:t> www.nacn-usa.com.mx(28)</a:t>
            </a:r>
            <a:endParaRPr lang="en-CA" altLang="en-US" sz="1000" dirty="0">
              <a:hlinkClick r:id="rId27"/>
            </a:endParaRPr>
          </a:p>
          <a:p>
            <a:pPr lvl="1" eaLnBrk="1" hangingPunct="1">
              <a:spcBef>
                <a:spcPct val="0"/>
              </a:spcBef>
              <a:buFontTx/>
              <a:buNone/>
            </a:pPr>
            <a:r>
              <a:rPr lang="en-CA" altLang="en-US" sz="1000" dirty="0">
                <a:hlinkClick r:id="rId27"/>
              </a:rPr>
              <a:t>Dominican Republic</a:t>
            </a:r>
            <a:r>
              <a:rPr lang="en-CA" altLang="en-US" sz="1000" dirty="0"/>
              <a:t> www.nacn-usa.com.do(17)</a:t>
            </a:r>
            <a:endParaRPr lang="en-CA" altLang="en-US" sz="1000" dirty="0">
              <a:hlinkClick r:id="rId4"/>
            </a:endParaRPr>
          </a:p>
        </p:txBody>
      </p:sp>
      <p:sp>
        <p:nvSpPr>
          <p:cNvPr id="69635" name="Text Box 5"/>
          <p:cNvSpPr txBox="1">
            <a:spLocks noChangeArrowheads="1"/>
          </p:cNvSpPr>
          <p:nvPr/>
        </p:nvSpPr>
        <p:spPr bwMode="auto">
          <a:xfrm>
            <a:off x="3348038" y="908050"/>
            <a:ext cx="287972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CA" altLang="en-US" sz="1000" dirty="0">
                <a:hlinkClick r:id="rId4"/>
              </a:rPr>
              <a:t>Australia</a:t>
            </a:r>
            <a:r>
              <a:rPr lang="en-CA" altLang="en-US" sz="1000" dirty="0"/>
              <a:t> </a:t>
            </a:r>
            <a:r>
              <a:rPr lang="en-CA" altLang="en-US" sz="1000" dirty="0">
                <a:hlinkClick r:id="rId28"/>
              </a:rPr>
              <a:t>www.nacn-usa.com.au(53)</a:t>
            </a:r>
            <a:endParaRPr lang="en-CA" altLang="en-US" sz="1000" dirty="0"/>
          </a:p>
          <a:p>
            <a:pPr lvl="1" eaLnBrk="1" hangingPunct="1">
              <a:spcBef>
                <a:spcPct val="0"/>
              </a:spcBef>
              <a:buFontTx/>
              <a:buNone/>
            </a:pPr>
            <a:r>
              <a:rPr lang="en-CA" altLang="en-US" sz="1000" dirty="0">
                <a:hlinkClick r:id="rId21"/>
              </a:rPr>
              <a:t>Ecuador</a:t>
            </a:r>
            <a:r>
              <a:rPr lang="en-CA" altLang="en-US" sz="1000" dirty="0"/>
              <a:t> www.nacn-usa.com.ec(71)</a:t>
            </a:r>
            <a:endParaRPr lang="en-CA" altLang="en-US" sz="1000" dirty="0">
              <a:hlinkClick r:id="rId24"/>
            </a:endParaRPr>
          </a:p>
          <a:p>
            <a:pPr lvl="1" eaLnBrk="1" hangingPunct="1">
              <a:spcBef>
                <a:spcPct val="0"/>
              </a:spcBef>
              <a:buFontTx/>
              <a:buNone/>
            </a:pPr>
            <a:r>
              <a:rPr lang="en-CA" altLang="en-US" sz="1000" dirty="0">
                <a:hlinkClick r:id="rId24"/>
              </a:rPr>
              <a:t>Brazil</a:t>
            </a:r>
            <a:r>
              <a:rPr lang="en-CA" altLang="en-US" sz="1000" dirty="0"/>
              <a:t> www.nacn-usa.br(16)</a:t>
            </a:r>
            <a:endParaRPr lang="en-CA" altLang="en-US" sz="1000" dirty="0">
              <a:hlinkClick r:id="rId29"/>
            </a:endParaRPr>
          </a:p>
          <a:p>
            <a:pPr eaLnBrk="1" hangingPunct="1">
              <a:spcBef>
                <a:spcPct val="0"/>
              </a:spcBef>
              <a:buFontTx/>
              <a:buNone/>
            </a:pPr>
            <a:r>
              <a:rPr lang="en-CA" altLang="en-US" sz="1000" dirty="0">
                <a:hlinkClick r:id="rId29"/>
              </a:rPr>
              <a:t>Malaysia</a:t>
            </a:r>
            <a:r>
              <a:rPr lang="en-CA" altLang="en-US" sz="1000" dirty="0"/>
              <a:t> www.nacn-usa.gov.my(58)</a:t>
            </a:r>
            <a:endParaRPr lang="en-CA" altLang="en-US" sz="1000" dirty="0">
              <a:hlinkClick r:id="rId29"/>
            </a:endParaRPr>
          </a:p>
          <a:p>
            <a:pPr eaLnBrk="1" hangingPunct="1">
              <a:spcBef>
                <a:spcPct val="0"/>
              </a:spcBef>
              <a:buFontTx/>
              <a:buNone/>
            </a:pPr>
            <a:r>
              <a:rPr lang="en-CA" altLang="en-US" sz="1000" dirty="0">
                <a:hlinkClick r:id="rId29"/>
              </a:rPr>
              <a:t>Malaysia</a:t>
            </a:r>
            <a:r>
              <a:rPr lang="en-CA" altLang="en-US" sz="1000" dirty="0"/>
              <a:t> www.nacn-usa.com.my(69)</a:t>
            </a:r>
            <a:endParaRPr lang="en-CA" altLang="en-US" sz="1000" dirty="0">
              <a:hlinkClick r:id="rId30"/>
            </a:endParaRPr>
          </a:p>
          <a:p>
            <a:pPr eaLnBrk="1" hangingPunct="1">
              <a:spcBef>
                <a:spcPct val="0"/>
              </a:spcBef>
              <a:buFontTx/>
              <a:buNone/>
            </a:pPr>
            <a:r>
              <a:rPr lang="en-CA" altLang="en-US" sz="1000" dirty="0">
                <a:hlinkClick r:id="rId30"/>
              </a:rPr>
              <a:t>Poland</a:t>
            </a:r>
            <a:r>
              <a:rPr lang="en-CA" altLang="en-US" sz="1000" dirty="0"/>
              <a:t> www.nacn-usa.com.pl(72)</a:t>
            </a:r>
            <a:endParaRPr lang="en-CA" altLang="en-US" sz="1000" dirty="0">
              <a:hlinkClick r:id="rId31"/>
            </a:endParaRPr>
          </a:p>
          <a:p>
            <a:pPr eaLnBrk="1" hangingPunct="1">
              <a:spcBef>
                <a:spcPct val="0"/>
              </a:spcBef>
              <a:buFontTx/>
              <a:buNone/>
            </a:pPr>
            <a:r>
              <a:rPr lang="en-CA" altLang="en-US" sz="1000" dirty="0">
                <a:hlinkClick r:id="rId31"/>
              </a:rPr>
              <a:t>Peru</a:t>
            </a:r>
            <a:r>
              <a:rPr lang="en-CA" altLang="en-US" sz="1000" dirty="0"/>
              <a:t> www.nacn-usa.com.pe(35)</a:t>
            </a:r>
            <a:endParaRPr lang="en-CA" altLang="en-US" sz="1000" dirty="0">
              <a:hlinkClick r:id="rId32"/>
            </a:endParaRPr>
          </a:p>
          <a:p>
            <a:pPr eaLnBrk="1" hangingPunct="1">
              <a:spcBef>
                <a:spcPct val="0"/>
              </a:spcBef>
              <a:buFontTx/>
              <a:buNone/>
            </a:pPr>
            <a:r>
              <a:rPr lang="en-CA" altLang="en-US" sz="1000" dirty="0">
                <a:hlinkClick r:id="rId32"/>
              </a:rPr>
              <a:t>Europe</a:t>
            </a:r>
            <a:r>
              <a:rPr lang="en-CA" altLang="en-US" sz="1000" dirty="0"/>
              <a:t> www.nacn-usa.eu(74)</a:t>
            </a:r>
            <a:endParaRPr lang="en-CA" altLang="en-US" sz="1000" dirty="0">
              <a:hlinkClick r:id="rId33"/>
            </a:endParaRPr>
          </a:p>
          <a:p>
            <a:pPr eaLnBrk="1" hangingPunct="1">
              <a:spcBef>
                <a:spcPct val="0"/>
              </a:spcBef>
              <a:buFontTx/>
              <a:buNone/>
            </a:pPr>
            <a:r>
              <a:rPr lang="en-CA" altLang="en-US" sz="1000" dirty="0">
                <a:hlinkClick r:id="rId33"/>
              </a:rPr>
              <a:t>Philippines</a:t>
            </a:r>
            <a:r>
              <a:rPr lang="en-CA" altLang="en-US" sz="1000" dirty="0"/>
              <a:t> www.nacn-usa.com.ph(0)</a:t>
            </a:r>
            <a:endParaRPr lang="en-CA" altLang="en-US" sz="1000" dirty="0">
              <a:hlinkClick r:id="rId34"/>
            </a:endParaRPr>
          </a:p>
          <a:p>
            <a:pPr eaLnBrk="1" hangingPunct="1">
              <a:spcBef>
                <a:spcPct val="0"/>
              </a:spcBef>
              <a:buFontTx/>
              <a:buNone/>
            </a:pPr>
            <a:r>
              <a:rPr lang="en-CA" altLang="en-US" sz="1000" dirty="0">
                <a:hlinkClick r:id="rId34"/>
              </a:rPr>
              <a:t>Denmark</a:t>
            </a:r>
            <a:r>
              <a:rPr lang="en-CA" altLang="en-US" sz="1000" dirty="0"/>
              <a:t> www.nacn-usa.dk(64)</a:t>
            </a:r>
            <a:endParaRPr lang="en-CA" altLang="en-US" sz="1000" dirty="0">
              <a:hlinkClick r:id="rId35"/>
            </a:endParaRPr>
          </a:p>
          <a:p>
            <a:pPr eaLnBrk="1" hangingPunct="1">
              <a:spcBef>
                <a:spcPct val="0"/>
              </a:spcBef>
              <a:buFontTx/>
              <a:buNone/>
            </a:pPr>
            <a:r>
              <a:rPr lang="en-CA" altLang="en-US" sz="1000" dirty="0">
                <a:hlinkClick r:id="rId35"/>
              </a:rPr>
              <a:t>Pakistan</a:t>
            </a:r>
            <a:r>
              <a:rPr lang="en-CA" altLang="en-US" sz="1000" dirty="0"/>
              <a:t> www.nacn-usa.edu.pk(41</a:t>
            </a:r>
          </a:p>
          <a:p>
            <a:pPr eaLnBrk="1" hangingPunct="1">
              <a:spcBef>
                <a:spcPct val="0"/>
              </a:spcBef>
              <a:buFontTx/>
              <a:buNone/>
            </a:pPr>
            <a:r>
              <a:rPr lang="en-CA" altLang="en-US" sz="1000" dirty="0">
                <a:hlinkClick r:id="rId36"/>
              </a:rPr>
              <a:t>Turkey</a:t>
            </a:r>
            <a:r>
              <a:rPr lang="en-CA" altLang="en-US" sz="1000" dirty="0"/>
              <a:t> www.nacn-usa.com.tr(15)</a:t>
            </a:r>
            <a:endParaRPr lang="en-CA" altLang="en-US" sz="1000" dirty="0">
              <a:hlinkClick r:id="rId37"/>
            </a:endParaRPr>
          </a:p>
          <a:p>
            <a:pPr eaLnBrk="1" hangingPunct="1">
              <a:spcBef>
                <a:spcPct val="0"/>
              </a:spcBef>
              <a:buFontTx/>
              <a:buNone/>
            </a:pPr>
            <a:r>
              <a:rPr lang="en-CA" altLang="en-US" sz="1000" dirty="0">
                <a:hlinkClick r:id="rId37"/>
              </a:rPr>
              <a:t>Paraguay</a:t>
            </a:r>
            <a:r>
              <a:rPr lang="en-CA" altLang="en-US" sz="1000" dirty="0"/>
              <a:t> www.nacn-usa.com.py(35)</a:t>
            </a:r>
            <a:endParaRPr lang="en-CA" altLang="en-US" sz="1000" dirty="0">
              <a:hlinkClick r:id="rId38"/>
            </a:endParaRPr>
          </a:p>
          <a:p>
            <a:pPr eaLnBrk="1" hangingPunct="1">
              <a:spcBef>
                <a:spcPct val="0"/>
              </a:spcBef>
              <a:buFontTx/>
              <a:buNone/>
            </a:pPr>
            <a:r>
              <a:rPr lang="en-CA" altLang="en-US" sz="1000" dirty="0">
                <a:hlinkClick r:id="rId38"/>
              </a:rPr>
              <a:t>Hong Kong</a:t>
            </a:r>
            <a:r>
              <a:rPr lang="en-CA" altLang="en-US" sz="1000" dirty="0"/>
              <a:t> www.nacn-usa.com.hk(74)</a:t>
            </a:r>
            <a:endParaRPr lang="en-CA" altLang="en-US" sz="1000" dirty="0">
              <a:hlinkClick r:id="rId39"/>
            </a:endParaRPr>
          </a:p>
          <a:p>
            <a:pPr eaLnBrk="1" hangingPunct="1">
              <a:spcBef>
                <a:spcPct val="0"/>
              </a:spcBef>
              <a:buFontTx/>
              <a:buNone/>
            </a:pPr>
            <a:r>
              <a:rPr lang="en-CA" altLang="en-US" sz="1000" dirty="0">
                <a:hlinkClick r:id="rId39"/>
              </a:rPr>
              <a:t>Taiwan</a:t>
            </a:r>
            <a:r>
              <a:rPr lang="en-CA" altLang="en-US" sz="1000" dirty="0"/>
              <a:t> www.nacn-usa.com.uk(35)</a:t>
            </a:r>
            <a:endParaRPr lang="en-CA" altLang="en-US" sz="1000" dirty="0">
              <a:hlinkClick r:id="rId33"/>
            </a:endParaRPr>
          </a:p>
          <a:p>
            <a:pPr eaLnBrk="1" hangingPunct="1">
              <a:spcBef>
                <a:spcPct val="0"/>
              </a:spcBef>
              <a:buFontTx/>
              <a:buNone/>
            </a:pPr>
            <a:r>
              <a:rPr lang="en-CA" altLang="en-US" sz="1000" dirty="0">
                <a:hlinkClick r:id="rId33"/>
              </a:rPr>
              <a:t>Philippines</a:t>
            </a:r>
            <a:r>
              <a:rPr lang="en-CA" altLang="en-US" sz="1000" dirty="0"/>
              <a:t> www.nacn-usa.gov.ph(14)</a:t>
            </a:r>
            <a:endParaRPr lang="en-CA" altLang="en-US" sz="1000" dirty="0">
              <a:hlinkClick r:id="rId40"/>
            </a:endParaRPr>
          </a:p>
          <a:p>
            <a:pPr eaLnBrk="1" hangingPunct="1">
              <a:spcBef>
                <a:spcPct val="0"/>
              </a:spcBef>
              <a:buFontTx/>
              <a:buNone/>
            </a:pPr>
            <a:r>
              <a:rPr lang="en-CA" altLang="en-US" sz="1000" dirty="0">
                <a:hlinkClick r:id="rId40"/>
              </a:rPr>
              <a:t>Uruguay</a:t>
            </a:r>
            <a:r>
              <a:rPr lang="en-CA" altLang="en-US" sz="1000" dirty="0"/>
              <a:t> www.nacn-usa.com.uy(47)</a:t>
            </a:r>
            <a:endParaRPr lang="en-CA" altLang="en-US" sz="1000" dirty="0">
              <a:hlinkClick r:id="rId41"/>
            </a:endParaRPr>
          </a:p>
          <a:p>
            <a:pPr eaLnBrk="1" hangingPunct="1">
              <a:spcBef>
                <a:spcPct val="0"/>
              </a:spcBef>
              <a:buFontTx/>
              <a:buNone/>
            </a:pPr>
            <a:r>
              <a:rPr lang="en-CA" altLang="en-US" sz="1000" dirty="0">
                <a:hlinkClick r:id="rId41"/>
              </a:rPr>
              <a:t>Singapore</a:t>
            </a:r>
            <a:r>
              <a:rPr lang="en-CA" altLang="en-US" sz="1000" dirty="0"/>
              <a:t> www.nacn-usa.gov.sg(36)</a:t>
            </a:r>
            <a:endParaRPr lang="en-CA" altLang="en-US" sz="1000" dirty="0">
              <a:hlinkClick r:id="rId42"/>
            </a:endParaRPr>
          </a:p>
          <a:p>
            <a:pPr eaLnBrk="1" hangingPunct="1">
              <a:spcBef>
                <a:spcPct val="0"/>
              </a:spcBef>
              <a:buFontTx/>
              <a:buNone/>
            </a:pPr>
            <a:r>
              <a:rPr lang="en-CA" altLang="en-US" sz="1000" dirty="0">
                <a:hlinkClick r:id="rId42"/>
              </a:rPr>
              <a:t>Vietnam</a:t>
            </a:r>
            <a:r>
              <a:rPr lang="en-CA" altLang="en-US" sz="1000" dirty="0"/>
              <a:t> www.nacn-usa.com.vn(19)</a:t>
            </a:r>
            <a:endParaRPr lang="en-CA" altLang="en-US" sz="1000" dirty="0">
              <a:hlinkClick r:id="rId9"/>
            </a:endParaRPr>
          </a:p>
          <a:p>
            <a:pPr eaLnBrk="1" hangingPunct="1">
              <a:spcBef>
                <a:spcPct val="0"/>
              </a:spcBef>
              <a:buFontTx/>
              <a:buNone/>
            </a:pPr>
            <a:r>
              <a:rPr lang="en-CA" altLang="en-US" sz="1000" dirty="0">
                <a:hlinkClick r:id="rId9"/>
              </a:rPr>
              <a:t>France</a:t>
            </a:r>
            <a:r>
              <a:rPr lang="en-CA" altLang="en-US" sz="1000" dirty="0"/>
              <a:t> www.nacn-usa.fr(37)</a:t>
            </a:r>
            <a:endParaRPr lang="en-CA" altLang="en-US" sz="1000" dirty="0">
              <a:hlinkClick r:id="rId43"/>
            </a:endParaRPr>
          </a:p>
          <a:p>
            <a:pPr eaLnBrk="1" hangingPunct="1">
              <a:spcBef>
                <a:spcPct val="0"/>
              </a:spcBef>
              <a:buFontTx/>
              <a:buNone/>
            </a:pPr>
            <a:r>
              <a:rPr lang="en-CA" altLang="en-US" sz="1000" dirty="0">
                <a:hlinkClick r:id="rId43"/>
              </a:rPr>
              <a:t>Germany</a:t>
            </a:r>
            <a:r>
              <a:rPr lang="en-CA" altLang="en-US" sz="1000" dirty="0"/>
              <a:t> www.nacn-usa.de(54)</a:t>
            </a:r>
            <a:endParaRPr lang="en-CA" altLang="en-US" sz="1000" dirty="0">
              <a:hlinkClick r:id="rId38"/>
            </a:endParaRPr>
          </a:p>
          <a:p>
            <a:pPr eaLnBrk="1" hangingPunct="1">
              <a:spcBef>
                <a:spcPct val="0"/>
              </a:spcBef>
              <a:buFontTx/>
              <a:buNone/>
            </a:pPr>
            <a:r>
              <a:rPr lang="en-CA" altLang="en-US" sz="1000" dirty="0">
                <a:hlinkClick r:id="rId38"/>
              </a:rPr>
              <a:t>Hong Kong</a:t>
            </a:r>
            <a:r>
              <a:rPr lang="en-CA" altLang="en-US" sz="1000" dirty="0"/>
              <a:t> www.nacn-usa.hk(82)</a:t>
            </a:r>
            <a:endParaRPr lang="en-CA" altLang="en-US" sz="1000" dirty="0">
              <a:hlinkClick r:id="rId44"/>
            </a:endParaRPr>
          </a:p>
          <a:p>
            <a:pPr eaLnBrk="1" hangingPunct="1">
              <a:spcBef>
                <a:spcPct val="0"/>
              </a:spcBef>
              <a:buFontTx/>
              <a:buNone/>
            </a:pPr>
            <a:r>
              <a:rPr lang="en-CA" altLang="en-US" sz="1000" dirty="0">
                <a:hlinkClick r:id="rId44"/>
              </a:rPr>
              <a:t>Spain</a:t>
            </a:r>
            <a:r>
              <a:rPr lang="en-CA" altLang="en-US" sz="1000" dirty="0"/>
              <a:t> www.nacn-usa.es(73)</a:t>
            </a:r>
            <a:endParaRPr lang="en-CA" altLang="en-US" sz="1000" dirty="0">
              <a:hlinkClick r:id="rId41"/>
            </a:endParaRPr>
          </a:p>
          <a:p>
            <a:pPr eaLnBrk="1" hangingPunct="1">
              <a:spcBef>
                <a:spcPct val="0"/>
              </a:spcBef>
              <a:buFontTx/>
              <a:buNone/>
            </a:pPr>
            <a:r>
              <a:rPr lang="en-CA" altLang="en-US" sz="1000" dirty="0">
                <a:hlinkClick r:id="rId41"/>
              </a:rPr>
              <a:t>Singapore</a:t>
            </a:r>
            <a:r>
              <a:rPr lang="en-CA" altLang="en-US" sz="1000" dirty="0"/>
              <a:t> www.nacn-usa.com.sg(46)</a:t>
            </a:r>
            <a:endParaRPr lang="en-CA" altLang="en-US" sz="1000" dirty="0">
              <a:hlinkClick r:id="rId45"/>
            </a:endParaRPr>
          </a:p>
          <a:p>
            <a:pPr eaLnBrk="1" hangingPunct="1">
              <a:spcBef>
                <a:spcPct val="0"/>
              </a:spcBef>
              <a:buFontTx/>
              <a:buNone/>
            </a:pPr>
            <a:r>
              <a:rPr lang="en-CA" altLang="en-US" sz="1000" dirty="0">
                <a:hlinkClick r:id="rId45"/>
              </a:rPr>
              <a:t>Finland</a:t>
            </a:r>
            <a:r>
              <a:rPr lang="en-CA" altLang="en-US" sz="1000" dirty="0"/>
              <a:t> www.nacn-usa.fi(3 </a:t>
            </a:r>
          </a:p>
          <a:p>
            <a:pPr eaLnBrk="1" hangingPunct="1">
              <a:spcBef>
                <a:spcPct val="0"/>
              </a:spcBef>
              <a:buFontTx/>
              <a:buNone/>
            </a:pPr>
            <a:r>
              <a:rPr lang="en-CA" altLang="en-US" sz="1000" dirty="0">
                <a:hlinkClick r:id="rId46"/>
              </a:rPr>
              <a:t>Italy</a:t>
            </a:r>
            <a:r>
              <a:rPr lang="en-CA" altLang="en-US" sz="1000" dirty="0"/>
              <a:t> www.nacn-usa.it(25) </a:t>
            </a:r>
          </a:p>
          <a:p>
            <a:pPr eaLnBrk="1" hangingPunct="1">
              <a:spcBef>
                <a:spcPct val="0"/>
              </a:spcBef>
              <a:buFontTx/>
              <a:buNone/>
            </a:pPr>
            <a:r>
              <a:rPr lang="en-CA" altLang="en-US" sz="1000" dirty="0"/>
              <a:t> </a:t>
            </a:r>
            <a:r>
              <a:rPr lang="en-CA" altLang="en-US" sz="1000" dirty="0">
                <a:hlinkClick r:id="rId4"/>
              </a:rPr>
              <a:t>Australia</a:t>
            </a:r>
            <a:r>
              <a:rPr lang="en-CA" altLang="en-US" sz="1000" dirty="0"/>
              <a:t> www.nacn-usa.gov.au(29) </a:t>
            </a:r>
          </a:p>
          <a:p>
            <a:pPr eaLnBrk="1" hangingPunct="1">
              <a:spcBef>
                <a:spcPct val="0"/>
              </a:spcBef>
              <a:buFontTx/>
              <a:buNone/>
            </a:pPr>
            <a:r>
              <a:rPr lang="en-CA" altLang="en-US" sz="1000" dirty="0"/>
              <a:t> </a:t>
            </a:r>
            <a:r>
              <a:rPr lang="en-CA" altLang="en-US" sz="1000" dirty="0">
                <a:hlinkClick r:id="rId30"/>
              </a:rPr>
              <a:t>Poland</a:t>
            </a:r>
            <a:r>
              <a:rPr lang="en-CA" altLang="en-US" sz="1000" dirty="0"/>
              <a:t> www.nacn-usa.pl(61) </a:t>
            </a:r>
          </a:p>
          <a:p>
            <a:pPr eaLnBrk="1" hangingPunct="1">
              <a:spcBef>
                <a:spcPct val="0"/>
              </a:spcBef>
              <a:buFontTx/>
              <a:buNone/>
            </a:pPr>
            <a:r>
              <a:rPr lang="en-CA" altLang="en-US" sz="1000" dirty="0"/>
              <a:t> </a:t>
            </a:r>
            <a:r>
              <a:rPr lang="en-CA" altLang="en-US" sz="1000" dirty="0">
                <a:hlinkClick r:id="rId24"/>
              </a:rPr>
              <a:t>Brazil</a:t>
            </a:r>
            <a:r>
              <a:rPr lang="en-CA" altLang="en-US" sz="1000" dirty="0"/>
              <a:t> www.nacn-usa.gov.br(32) </a:t>
            </a:r>
          </a:p>
          <a:p>
            <a:pPr eaLnBrk="1" hangingPunct="1">
              <a:spcBef>
                <a:spcPct val="0"/>
              </a:spcBef>
              <a:buFontTx/>
              <a:buNone/>
            </a:pPr>
            <a:r>
              <a:rPr lang="en-CA" altLang="en-US" sz="1000" dirty="0"/>
              <a:t> </a:t>
            </a:r>
            <a:r>
              <a:rPr lang="en-CA" altLang="en-US" sz="1000" dirty="0">
                <a:hlinkClick r:id="rId47"/>
              </a:rPr>
              <a:t>Venezuela</a:t>
            </a:r>
            <a:r>
              <a:rPr lang="en-CA" altLang="en-US" sz="1000" dirty="0"/>
              <a:t> www.nacn-usa.com.ve(26) </a:t>
            </a:r>
          </a:p>
          <a:p>
            <a:pPr eaLnBrk="1" hangingPunct="1">
              <a:spcBef>
                <a:spcPct val="0"/>
              </a:spcBef>
              <a:buFontTx/>
              <a:buNone/>
            </a:pPr>
            <a:r>
              <a:rPr lang="en-CA" altLang="en-US" sz="1000" dirty="0"/>
              <a:t> </a:t>
            </a:r>
            <a:r>
              <a:rPr lang="en-CA" altLang="en-US" sz="1000" dirty="0">
                <a:hlinkClick r:id="rId14"/>
              </a:rPr>
              <a:t>Colombia</a:t>
            </a:r>
            <a:r>
              <a:rPr lang="en-CA" altLang="en-US" sz="1000" dirty="0"/>
              <a:t> www.nacn-usa.gov.co(72) </a:t>
            </a:r>
          </a:p>
          <a:p>
            <a:pPr eaLnBrk="1" hangingPunct="1">
              <a:spcBef>
                <a:spcPct val="0"/>
              </a:spcBef>
              <a:buFontTx/>
              <a:buNone/>
            </a:pPr>
            <a:r>
              <a:rPr lang="en-CA" altLang="en-US" sz="1000" dirty="0"/>
              <a:t> </a:t>
            </a:r>
            <a:r>
              <a:rPr lang="en-CA" altLang="en-US" sz="1000" dirty="0">
                <a:hlinkClick r:id="rId48"/>
              </a:rPr>
              <a:t>Greece</a:t>
            </a:r>
            <a:r>
              <a:rPr lang="en-CA" altLang="en-US" sz="1000" dirty="0"/>
              <a:t> www.nacn-usa.com.gr(42) </a:t>
            </a:r>
          </a:p>
          <a:p>
            <a:pPr eaLnBrk="1" hangingPunct="1">
              <a:spcBef>
                <a:spcPct val="0"/>
              </a:spcBef>
              <a:buFontTx/>
              <a:buNone/>
            </a:pPr>
            <a:r>
              <a:rPr lang="en-CA" altLang="en-US" sz="1000" dirty="0"/>
              <a:t> </a:t>
            </a:r>
            <a:r>
              <a:rPr lang="en-CA" altLang="en-US" sz="1000" dirty="0">
                <a:hlinkClick r:id="rId26"/>
              </a:rPr>
              <a:t>Mexico</a:t>
            </a:r>
            <a:r>
              <a:rPr lang="en-CA" altLang="en-US" sz="1000" dirty="0"/>
              <a:t> www.nacn-usa.gob.mx(38) </a:t>
            </a:r>
          </a:p>
          <a:p>
            <a:pPr eaLnBrk="1" hangingPunct="1">
              <a:spcBef>
                <a:spcPct val="0"/>
              </a:spcBef>
              <a:buFontTx/>
              <a:buNone/>
            </a:pPr>
            <a:r>
              <a:rPr lang="en-CA" altLang="en-US" sz="1000" dirty="0"/>
              <a:t>) </a:t>
            </a:r>
          </a:p>
          <a:p>
            <a:pPr eaLnBrk="1" hangingPunct="1">
              <a:spcBef>
                <a:spcPct val="0"/>
              </a:spcBef>
              <a:buFontTx/>
              <a:buNone/>
            </a:pPr>
            <a:r>
              <a:rPr lang="en-CA" altLang="en-US" sz="1000" dirty="0"/>
              <a:t>  </a:t>
            </a:r>
          </a:p>
        </p:txBody>
      </p:sp>
      <p:sp>
        <p:nvSpPr>
          <p:cNvPr id="69636" name="Text Box 6"/>
          <p:cNvSpPr txBox="1">
            <a:spLocks noChangeArrowheads="1"/>
          </p:cNvSpPr>
          <p:nvPr/>
        </p:nvSpPr>
        <p:spPr bwMode="auto">
          <a:xfrm>
            <a:off x="5940425" y="981075"/>
            <a:ext cx="27463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1000" dirty="0">
                <a:hlinkClick r:id="rId7"/>
              </a:rPr>
              <a:t>United Kingdom</a:t>
            </a:r>
            <a:r>
              <a:rPr lang="en-CA" altLang="en-US" sz="1000" dirty="0"/>
              <a:t> www.nacn-usa.gov.co.uk(71) </a:t>
            </a:r>
          </a:p>
          <a:p>
            <a:pPr eaLnBrk="1" hangingPunct="1">
              <a:spcBef>
                <a:spcPct val="0"/>
              </a:spcBef>
              <a:buFontTx/>
              <a:buNone/>
            </a:pPr>
            <a:r>
              <a:rPr lang="en-CA" altLang="en-US" sz="1000" dirty="0"/>
              <a:t> </a:t>
            </a:r>
            <a:r>
              <a:rPr lang="en-CA" altLang="en-US" sz="1000" dirty="0">
                <a:hlinkClick r:id="rId49"/>
              </a:rPr>
              <a:t>Panama</a:t>
            </a:r>
            <a:r>
              <a:rPr lang="en-CA" altLang="en-US" sz="1000" dirty="0"/>
              <a:t> www.nacn-usa.com.pa(26 </a:t>
            </a:r>
          </a:p>
          <a:p>
            <a:pPr eaLnBrk="1" hangingPunct="1">
              <a:spcBef>
                <a:spcPct val="0"/>
              </a:spcBef>
              <a:buFontTx/>
              <a:buNone/>
            </a:pPr>
            <a:r>
              <a:rPr lang="en-CA" altLang="en-US" sz="1000" dirty="0">
                <a:hlinkClick r:id="rId36"/>
              </a:rPr>
              <a:t>Turkey</a:t>
            </a:r>
            <a:r>
              <a:rPr lang="en-CA" altLang="en-US" sz="1000" dirty="0"/>
              <a:t> www.nacn-usa.gov.tr(28)            </a:t>
            </a:r>
            <a:r>
              <a:rPr lang="en-CA" altLang="en-US" sz="1000" dirty="0">
                <a:hlinkClick r:id="rId50"/>
              </a:rPr>
              <a:t>Hungary</a:t>
            </a:r>
            <a:r>
              <a:rPr lang="en-CA" altLang="en-US" sz="1000" dirty="0"/>
              <a:t> www.nacn-usa.hu(17) </a:t>
            </a:r>
          </a:p>
          <a:p>
            <a:pPr eaLnBrk="1" hangingPunct="1">
              <a:spcBef>
                <a:spcPct val="0"/>
              </a:spcBef>
              <a:buFontTx/>
              <a:buNone/>
            </a:pPr>
            <a:r>
              <a:rPr lang="en-CA" altLang="en-US" sz="1000" dirty="0"/>
              <a:t> </a:t>
            </a:r>
            <a:r>
              <a:rPr lang="en-CA" altLang="en-US" sz="1000" dirty="0">
                <a:hlinkClick r:id="rId51"/>
              </a:rPr>
              <a:t>Croatia</a:t>
            </a:r>
            <a:r>
              <a:rPr lang="en-CA" altLang="en-US" sz="1000" dirty="0"/>
              <a:t> www.nacn-usa.hr(53) </a:t>
            </a:r>
          </a:p>
          <a:p>
            <a:pPr eaLnBrk="1" hangingPunct="1">
              <a:spcBef>
                <a:spcPct val="0"/>
              </a:spcBef>
              <a:buFontTx/>
              <a:buNone/>
            </a:pPr>
            <a:r>
              <a:rPr lang="en-CA" altLang="en-US" sz="1000" dirty="0"/>
              <a:t> </a:t>
            </a:r>
            <a:r>
              <a:rPr lang="en-CA" altLang="en-US" sz="1000" dirty="0">
                <a:hlinkClick r:id="rId52"/>
              </a:rPr>
              <a:t>Moldova</a:t>
            </a:r>
            <a:r>
              <a:rPr lang="en-CA" altLang="en-US" sz="1000" dirty="0"/>
              <a:t> www.nacn-usa.md(71) </a:t>
            </a:r>
          </a:p>
          <a:p>
            <a:pPr eaLnBrk="1" hangingPunct="1">
              <a:spcBef>
                <a:spcPct val="0"/>
              </a:spcBef>
              <a:buFontTx/>
              <a:buNone/>
            </a:pPr>
            <a:r>
              <a:rPr lang="en-CA" altLang="en-US" sz="1000" dirty="0"/>
              <a:t> </a:t>
            </a:r>
            <a:r>
              <a:rPr lang="en-CA" altLang="en-US" sz="1000" dirty="0">
                <a:hlinkClick r:id="rId53"/>
              </a:rPr>
              <a:t>Ireland</a:t>
            </a:r>
            <a:r>
              <a:rPr lang="en-CA" altLang="en-US" sz="1000" dirty="0"/>
              <a:t> www.nacn-usa.ie(16)</a:t>
            </a:r>
            <a:r>
              <a:rPr lang="en-CA" altLang="en-US" sz="800" dirty="0"/>
              <a:t> </a:t>
            </a:r>
          </a:p>
          <a:p>
            <a:pPr eaLnBrk="1" hangingPunct="1">
              <a:spcBef>
                <a:spcPct val="0"/>
              </a:spcBef>
              <a:buFontTx/>
              <a:buNone/>
            </a:pPr>
            <a:r>
              <a:rPr lang="en-CA" altLang="en-US" sz="1000" dirty="0">
                <a:hlinkClick r:id="rId54"/>
              </a:rPr>
              <a:t>Czech Republic</a:t>
            </a:r>
            <a:r>
              <a:rPr lang="en-CA" altLang="en-US" sz="1000" dirty="0"/>
              <a:t> www.nacn-usa.cz(58) </a:t>
            </a:r>
          </a:p>
          <a:p>
            <a:pPr eaLnBrk="1" hangingPunct="1">
              <a:spcBef>
                <a:spcPct val="0"/>
              </a:spcBef>
              <a:buFontTx/>
              <a:buNone/>
            </a:pPr>
            <a:r>
              <a:rPr lang="en-CA" altLang="en-US" sz="1000" dirty="0"/>
              <a:t> </a:t>
            </a:r>
            <a:r>
              <a:rPr lang="en-CA" altLang="en-US" sz="1000" dirty="0">
                <a:hlinkClick r:id="rId25"/>
              </a:rPr>
              <a:t>Japan</a:t>
            </a:r>
            <a:r>
              <a:rPr lang="en-CA" altLang="en-US" sz="1000" dirty="0"/>
              <a:t> www.nacn-usa.jp(69) </a:t>
            </a:r>
          </a:p>
          <a:p>
            <a:pPr eaLnBrk="1" hangingPunct="1">
              <a:spcBef>
                <a:spcPct val="0"/>
              </a:spcBef>
              <a:buFontTx/>
              <a:buNone/>
            </a:pPr>
            <a:r>
              <a:rPr lang="en-CA" altLang="en-US" sz="1000" dirty="0"/>
              <a:t> </a:t>
            </a:r>
            <a:r>
              <a:rPr lang="en-CA" altLang="en-US" sz="1000" dirty="0">
                <a:hlinkClick r:id="rId48"/>
              </a:rPr>
              <a:t>Greece</a:t>
            </a:r>
            <a:r>
              <a:rPr lang="en-CA" altLang="en-US" sz="1000" dirty="0"/>
              <a:t> www.nacn-usa.gr(72) </a:t>
            </a:r>
          </a:p>
          <a:p>
            <a:pPr eaLnBrk="1" hangingPunct="1">
              <a:spcBef>
                <a:spcPct val="0"/>
              </a:spcBef>
              <a:buFontTx/>
              <a:buNone/>
            </a:pPr>
            <a:r>
              <a:rPr lang="en-CA" altLang="en-US" sz="1000" dirty="0"/>
              <a:t> </a:t>
            </a:r>
            <a:r>
              <a:rPr lang="en-CA" altLang="en-US" sz="1000" dirty="0">
                <a:hlinkClick r:id="rId55"/>
              </a:rPr>
              <a:t>Lithuania</a:t>
            </a:r>
            <a:r>
              <a:rPr lang="en-CA" altLang="en-US" sz="1000" dirty="0"/>
              <a:t> www.nacn-usa.lt(35) </a:t>
            </a:r>
          </a:p>
          <a:p>
            <a:pPr eaLnBrk="1" hangingPunct="1">
              <a:spcBef>
                <a:spcPct val="0"/>
              </a:spcBef>
              <a:buFontTx/>
              <a:buNone/>
            </a:pPr>
            <a:r>
              <a:rPr lang="en-CA" altLang="en-US" sz="1000" dirty="0"/>
              <a:t> </a:t>
            </a:r>
            <a:r>
              <a:rPr lang="en-CA" altLang="en-US" sz="1000" dirty="0">
                <a:hlinkClick r:id="rId56"/>
              </a:rPr>
              <a:t>Norway</a:t>
            </a:r>
            <a:r>
              <a:rPr lang="en-CA" altLang="en-US" sz="1000" dirty="0"/>
              <a:t> www.nacn-usa.no(74) </a:t>
            </a:r>
          </a:p>
          <a:p>
            <a:pPr eaLnBrk="1" hangingPunct="1">
              <a:spcBef>
                <a:spcPct val="0"/>
              </a:spcBef>
              <a:buFontTx/>
              <a:buNone/>
            </a:pPr>
            <a:r>
              <a:rPr lang="en-CA" altLang="en-US" sz="1000" dirty="0"/>
              <a:t> </a:t>
            </a:r>
            <a:r>
              <a:rPr lang="en-CA" altLang="en-US" sz="1000" dirty="0">
                <a:hlinkClick r:id="rId57"/>
              </a:rPr>
              <a:t>Luxembourg</a:t>
            </a:r>
            <a:r>
              <a:rPr lang="en-CA" altLang="en-US" sz="1000" dirty="0"/>
              <a:t> www.nacn-usa.lu(0) </a:t>
            </a:r>
          </a:p>
          <a:p>
            <a:pPr eaLnBrk="1" hangingPunct="1">
              <a:spcBef>
                <a:spcPct val="0"/>
              </a:spcBef>
              <a:buFontTx/>
              <a:buNone/>
            </a:pPr>
            <a:r>
              <a:rPr lang="en-CA" altLang="en-US" sz="1000" dirty="0"/>
              <a:t> </a:t>
            </a:r>
            <a:r>
              <a:rPr lang="en-CA" altLang="en-US" sz="1000" dirty="0">
                <a:hlinkClick r:id="rId22"/>
              </a:rPr>
              <a:t>Thailand</a:t>
            </a:r>
            <a:r>
              <a:rPr lang="en-CA" altLang="en-US" sz="1000" dirty="0"/>
              <a:t> </a:t>
            </a:r>
            <a:r>
              <a:rPr lang="en-CA" altLang="en-US" sz="1000" dirty="0">
                <a:hlinkClick r:id="rId58"/>
              </a:rPr>
              <a:t>www.nacn-usa.go.th(64</a:t>
            </a:r>
            <a:endParaRPr lang="en-CA" altLang="en-US" sz="1000" dirty="0"/>
          </a:p>
          <a:p>
            <a:pPr eaLnBrk="1" hangingPunct="1">
              <a:spcBef>
                <a:spcPct val="0"/>
              </a:spcBef>
              <a:buFontTx/>
              <a:buNone/>
            </a:pPr>
            <a:r>
              <a:rPr lang="en-CA" altLang="en-US" sz="1000" dirty="0">
                <a:hlinkClick r:id="rId59"/>
              </a:rPr>
              <a:t>Latvia</a:t>
            </a:r>
            <a:r>
              <a:rPr lang="en-CA" altLang="en-US" sz="1000" dirty="0"/>
              <a:t> www.nacn-usa.lv(41) </a:t>
            </a:r>
          </a:p>
          <a:p>
            <a:pPr eaLnBrk="1" hangingPunct="1">
              <a:spcBef>
                <a:spcPct val="0"/>
              </a:spcBef>
              <a:buFontTx/>
              <a:buNone/>
            </a:pPr>
            <a:r>
              <a:rPr lang="en-CA" altLang="en-US" sz="1000" dirty="0"/>
              <a:t> </a:t>
            </a:r>
            <a:r>
              <a:rPr lang="en-CA" altLang="en-US" sz="1000" dirty="0">
                <a:hlinkClick r:id="rId36"/>
              </a:rPr>
              <a:t>Turkey</a:t>
            </a:r>
            <a:r>
              <a:rPr lang="en-CA" altLang="en-US" sz="1000" dirty="0"/>
              <a:t> www.nacn-usa.org.tr(93) </a:t>
            </a:r>
          </a:p>
          <a:p>
            <a:pPr eaLnBrk="1" hangingPunct="1">
              <a:spcBef>
                <a:spcPct val="0"/>
              </a:spcBef>
              <a:buFontTx/>
              <a:buNone/>
            </a:pPr>
            <a:r>
              <a:rPr lang="en-CA" altLang="en-US" sz="1000" dirty="0"/>
              <a:t> </a:t>
            </a:r>
            <a:r>
              <a:rPr lang="en-CA" altLang="en-US" sz="1000" dirty="0">
                <a:hlinkClick r:id="rId26"/>
              </a:rPr>
              <a:t>Mexico</a:t>
            </a:r>
            <a:r>
              <a:rPr lang="en-CA" altLang="en-US" sz="1000" dirty="0"/>
              <a:t> www.nacn-usa.mx(15) </a:t>
            </a:r>
          </a:p>
          <a:p>
            <a:pPr eaLnBrk="1" hangingPunct="1">
              <a:spcBef>
                <a:spcPct val="0"/>
              </a:spcBef>
              <a:buFontTx/>
              <a:buNone/>
            </a:pPr>
            <a:r>
              <a:rPr lang="en-CA" altLang="en-US" sz="1000" dirty="0"/>
              <a:t> </a:t>
            </a:r>
            <a:r>
              <a:rPr lang="en-CA" altLang="en-US" sz="1000" dirty="0">
                <a:hlinkClick r:id="rId60"/>
              </a:rPr>
              <a:t>Tonga</a:t>
            </a:r>
            <a:r>
              <a:rPr lang="en-CA" altLang="en-US" sz="1000" dirty="0"/>
              <a:t> www.nacn-usa.to(35) </a:t>
            </a:r>
          </a:p>
          <a:p>
            <a:pPr eaLnBrk="1" hangingPunct="1">
              <a:spcBef>
                <a:spcPct val="0"/>
              </a:spcBef>
              <a:buFontTx/>
              <a:buNone/>
            </a:pPr>
            <a:r>
              <a:rPr lang="en-CA" altLang="en-US" sz="1000" dirty="0"/>
              <a:t> </a:t>
            </a:r>
            <a:r>
              <a:rPr lang="en-CA" altLang="en-US" sz="1000" dirty="0">
                <a:hlinkClick r:id="rId26"/>
              </a:rPr>
              <a:t>Mexico</a:t>
            </a:r>
            <a:r>
              <a:rPr lang="en-CA" altLang="en-US" sz="1000" dirty="0"/>
              <a:t> www.nacn-usa.org.mx(74) </a:t>
            </a:r>
          </a:p>
          <a:p>
            <a:pPr eaLnBrk="1" hangingPunct="1">
              <a:spcBef>
                <a:spcPct val="0"/>
              </a:spcBef>
              <a:buFontTx/>
              <a:buNone/>
            </a:pPr>
            <a:r>
              <a:rPr lang="en-CA" altLang="en-US" sz="1000" dirty="0"/>
              <a:t> </a:t>
            </a:r>
            <a:r>
              <a:rPr lang="en-CA" altLang="en-US" sz="1000" dirty="0">
                <a:hlinkClick r:id="rId61"/>
              </a:rPr>
              <a:t>Iceland</a:t>
            </a:r>
            <a:r>
              <a:rPr lang="en-CA" altLang="en-US" sz="1000" dirty="0"/>
              <a:t> www.nacn-usa.is(35) </a:t>
            </a:r>
          </a:p>
          <a:p>
            <a:pPr eaLnBrk="1" hangingPunct="1">
              <a:spcBef>
                <a:spcPct val="0"/>
              </a:spcBef>
              <a:buFontTx/>
              <a:buNone/>
            </a:pPr>
            <a:r>
              <a:rPr lang="en-CA" altLang="en-US" sz="1000" dirty="0"/>
              <a:t> </a:t>
            </a:r>
            <a:r>
              <a:rPr lang="en-CA" altLang="en-US" sz="1000" dirty="0">
                <a:hlinkClick r:id="rId7"/>
              </a:rPr>
              <a:t>United Kingdom</a:t>
            </a:r>
            <a:r>
              <a:rPr lang="en-CA" altLang="en-US" sz="1000" dirty="0"/>
              <a:t> www.nacn-usa.org.uk(14) </a:t>
            </a:r>
          </a:p>
          <a:p>
            <a:pPr eaLnBrk="1" hangingPunct="1">
              <a:spcBef>
                <a:spcPct val="0"/>
              </a:spcBef>
              <a:buFontTx/>
              <a:buNone/>
            </a:pPr>
            <a:r>
              <a:rPr lang="en-CA" altLang="en-US" sz="1000" dirty="0"/>
              <a:t> </a:t>
            </a:r>
            <a:r>
              <a:rPr lang="en-CA" altLang="en-US" sz="1000" dirty="0">
                <a:hlinkClick r:id="rId24"/>
              </a:rPr>
              <a:t>Brazil</a:t>
            </a:r>
            <a:r>
              <a:rPr lang="en-CA" altLang="en-US" sz="1000" dirty="0"/>
              <a:t> www.nacn-usa.org.br(47) </a:t>
            </a:r>
          </a:p>
          <a:p>
            <a:pPr eaLnBrk="1" hangingPunct="1">
              <a:spcBef>
                <a:spcPct val="0"/>
              </a:spcBef>
              <a:buFontTx/>
              <a:buNone/>
            </a:pPr>
            <a:r>
              <a:rPr lang="en-CA" altLang="en-US" sz="1000" dirty="0"/>
              <a:t> </a:t>
            </a:r>
            <a:r>
              <a:rPr lang="en-CA" altLang="en-US" sz="1000" dirty="0">
                <a:hlinkClick r:id="rId33"/>
              </a:rPr>
              <a:t>Philippines</a:t>
            </a:r>
            <a:r>
              <a:rPr lang="en-CA" altLang="en-US" sz="1000" dirty="0"/>
              <a:t> www.nacn-usa.ph(36) </a:t>
            </a:r>
          </a:p>
          <a:p>
            <a:pPr eaLnBrk="1" hangingPunct="1">
              <a:spcBef>
                <a:spcPct val="0"/>
              </a:spcBef>
              <a:buFontTx/>
              <a:buNone/>
            </a:pPr>
            <a:r>
              <a:rPr lang="en-CA" altLang="en-US" sz="1000" dirty="0"/>
              <a:t> </a:t>
            </a:r>
            <a:r>
              <a:rPr lang="en-CA" altLang="en-US" sz="1000" dirty="0">
                <a:hlinkClick r:id="rId62"/>
              </a:rPr>
              <a:t>Slovakia</a:t>
            </a:r>
            <a:r>
              <a:rPr lang="en-CA" altLang="en-US" sz="1000" dirty="0"/>
              <a:t> www.nacn-usa.sk(19) </a:t>
            </a:r>
          </a:p>
          <a:p>
            <a:pPr eaLnBrk="1" hangingPunct="1">
              <a:spcBef>
                <a:spcPct val="0"/>
              </a:spcBef>
              <a:buFontTx/>
              <a:buNone/>
            </a:pPr>
            <a:r>
              <a:rPr lang="en-CA" altLang="en-US" sz="1000" dirty="0"/>
              <a:t> </a:t>
            </a:r>
            <a:r>
              <a:rPr lang="en-CA" altLang="en-US" sz="1000" dirty="0">
                <a:hlinkClick r:id="rId63"/>
              </a:rPr>
              <a:t>Romania</a:t>
            </a:r>
            <a:r>
              <a:rPr lang="en-CA" altLang="en-US" sz="1000" dirty="0"/>
              <a:t> www.nacn-usa.ro(37) </a:t>
            </a:r>
          </a:p>
          <a:p>
            <a:pPr eaLnBrk="1" hangingPunct="1">
              <a:spcBef>
                <a:spcPct val="0"/>
              </a:spcBef>
              <a:buFontTx/>
              <a:buNone/>
            </a:pPr>
            <a:r>
              <a:rPr lang="en-CA" altLang="en-US" sz="1000" dirty="0"/>
              <a:t> </a:t>
            </a:r>
            <a:r>
              <a:rPr lang="en-CA" altLang="en-US" sz="1000" dirty="0">
                <a:hlinkClick r:id="rId64"/>
              </a:rPr>
              <a:t>Netherlands</a:t>
            </a:r>
            <a:r>
              <a:rPr lang="en-CA" altLang="en-US" sz="1000" dirty="0"/>
              <a:t> www.nacn-usa.nl(54) </a:t>
            </a:r>
          </a:p>
          <a:p>
            <a:pPr eaLnBrk="1" hangingPunct="1">
              <a:spcBef>
                <a:spcPct val="0"/>
              </a:spcBef>
              <a:buFontTx/>
              <a:buNone/>
            </a:pPr>
            <a:r>
              <a:rPr lang="en-CA" altLang="en-US" sz="1000" dirty="0"/>
              <a:t> </a:t>
            </a:r>
            <a:r>
              <a:rPr lang="en-CA" altLang="en-US" sz="1000" dirty="0">
                <a:hlinkClick r:id="rId65"/>
              </a:rPr>
              <a:t>Russian Federation</a:t>
            </a:r>
            <a:r>
              <a:rPr lang="en-CA" altLang="en-US" sz="1000" dirty="0"/>
              <a:t> www.nacn-usa.ru(82) </a:t>
            </a:r>
          </a:p>
          <a:p>
            <a:pPr eaLnBrk="1" hangingPunct="1">
              <a:spcBef>
                <a:spcPct val="0"/>
              </a:spcBef>
              <a:buFontTx/>
              <a:buNone/>
            </a:pPr>
            <a:r>
              <a:rPr lang="en-CA" altLang="en-US" sz="1000" dirty="0"/>
              <a:t> </a:t>
            </a:r>
            <a:r>
              <a:rPr lang="en-CA" altLang="en-US" sz="1000" dirty="0">
                <a:hlinkClick r:id="rId42"/>
              </a:rPr>
              <a:t>Vietnam</a:t>
            </a:r>
            <a:r>
              <a:rPr lang="en-CA" altLang="en-US" sz="1000" dirty="0"/>
              <a:t> www.nacn-usa.vn(73) </a:t>
            </a:r>
          </a:p>
          <a:p>
            <a:pPr eaLnBrk="1" hangingPunct="1">
              <a:spcBef>
                <a:spcPct val="0"/>
              </a:spcBef>
              <a:buFontTx/>
              <a:buNone/>
            </a:pPr>
            <a:r>
              <a:rPr lang="en-CA" altLang="en-US" sz="1000" dirty="0"/>
              <a:t> </a:t>
            </a:r>
            <a:r>
              <a:rPr lang="en-CA" altLang="en-US" sz="1000" dirty="0">
                <a:hlinkClick r:id="rId66"/>
              </a:rPr>
              <a:t>Tokelau</a:t>
            </a:r>
            <a:r>
              <a:rPr lang="en-CA" altLang="en-US" sz="1000" dirty="0"/>
              <a:t> www.nacn-usa.tk(46) </a:t>
            </a:r>
          </a:p>
          <a:p>
            <a:pPr eaLnBrk="1" hangingPunct="1">
              <a:spcBef>
                <a:spcPct val="0"/>
              </a:spcBef>
              <a:buFontTx/>
              <a:buNone/>
            </a:pPr>
            <a:r>
              <a:rPr lang="en-CA" altLang="en-US" sz="1000" dirty="0"/>
              <a:t> </a:t>
            </a:r>
            <a:r>
              <a:rPr lang="en-CA" altLang="en-US" sz="1000" dirty="0">
                <a:hlinkClick r:id="rId7"/>
              </a:rPr>
              <a:t>United Kingdom</a:t>
            </a:r>
            <a:r>
              <a:rPr lang="en-CA" altLang="en-US" sz="1000" dirty="0"/>
              <a:t> www.nacn-usa.gov.uk(34</a:t>
            </a:r>
            <a:r>
              <a:rPr lang="en-CA" altLang="en-US" sz="1100" dirty="0"/>
              <a:t>) </a:t>
            </a:r>
          </a:p>
          <a:p>
            <a:pPr eaLnBrk="1" hangingPunct="1">
              <a:spcBef>
                <a:spcPct val="0"/>
              </a:spcBef>
              <a:buFontTx/>
              <a:buNone/>
            </a:pPr>
            <a:endParaRPr lang="en-CA" altLang="en-US" sz="1100" dirty="0"/>
          </a:p>
        </p:txBody>
      </p:sp>
      <p:sp>
        <p:nvSpPr>
          <p:cNvPr id="69637" name="Text Box 7"/>
          <p:cNvSpPr txBox="1">
            <a:spLocks noChangeArrowheads="1"/>
          </p:cNvSpPr>
          <p:nvPr/>
        </p:nvSpPr>
        <p:spPr bwMode="auto">
          <a:xfrm>
            <a:off x="1166813" y="376238"/>
            <a:ext cx="906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1600" b="1" dirty="0"/>
              <a:t>CICIAM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539552" y="1556792"/>
            <a:ext cx="7200800" cy="3129211"/>
          </a:xfrm>
        </p:spPr>
        <p:txBody>
          <a:bodyPr/>
          <a:lstStyle/>
          <a:p>
            <a:pPr eaLnBrk="1" hangingPunct="1">
              <a:lnSpc>
                <a:spcPct val="80000"/>
              </a:lnSpc>
            </a:pPr>
            <a:r>
              <a:rPr lang="en-CA" altLang="en-US" sz="800" dirty="0" smtClean="0"/>
              <a:t/>
            </a:r>
            <a:br>
              <a:rPr lang="en-CA" altLang="en-US" sz="800" dirty="0" smtClean="0"/>
            </a:br>
            <a:r>
              <a:rPr lang="en-CA" altLang="en-US" sz="1200" i="1" dirty="0" smtClean="0"/>
              <a:t>5/28/2013</a:t>
            </a:r>
            <a:r>
              <a:rPr lang="en-CA" altLang="en-US" sz="1200" dirty="0" smtClean="0"/>
              <a:t/>
            </a:r>
            <a:br>
              <a:rPr lang="en-CA" altLang="en-US" sz="1200" dirty="0" smtClean="0"/>
            </a:br>
            <a:r>
              <a:rPr lang="en-CA" altLang="en-US" sz="2400" b="1" dirty="0" smtClean="0"/>
              <a:t>National Association of Catholic Nurses-USA plans meet, greet</a:t>
            </a:r>
            <a:r>
              <a:rPr lang="en-CA" altLang="en-US" sz="2400" dirty="0" smtClean="0"/>
              <a:t/>
            </a:r>
            <a:br>
              <a:rPr lang="en-CA" altLang="en-US" sz="2400" dirty="0" smtClean="0"/>
            </a:br>
            <a:endParaRPr lang="en-CA" altLang="en-US" sz="2400" dirty="0" smtClean="0"/>
          </a:p>
          <a:p>
            <a:pPr eaLnBrk="1" hangingPunct="1">
              <a:lnSpc>
                <a:spcPct val="80000"/>
              </a:lnSpc>
            </a:pPr>
            <a:r>
              <a:rPr lang="en-CA" altLang="en-US" sz="1200" dirty="0" smtClean="0"/>
              <a:t>To encourage Catholic nurses of the Diocese of Trenton to consider forming a local council, St. Vincent de Paul Parish, Yardville, will hold a meet and greet for the</a:t>
            </a:r>
            <a:r>
              <a:rPr lang="en-CA" altLang="en-US" sz="1200" b="1" dirty="0" smtClean="0"/>
              <a:t> National Association of Catholic Nurses, U.S.A.</a:t>
            </a:r>
            <a:r>
              <a:rPr lang="en-CA" altLang="en-US" sz="1200" dirty="0" smtClean="0"/>
              <a:t> June 15 from 9:30 a.m. to noon in the church at 555 Yardville-Allentown Road.</a:t>
            </a:r>
            <a:br>
              <a:rPr lang="en-CA" altLang="en-US" sz="1200" dirty="0" smtClean="0"/>
            </a:br>
            <a:r>
              <a:rPr lang="en-CA" altLang="en-US" sz="1200" dirty="0" smtClean="0"/>
              <a:t/>
            </a:r>
            <a:br>
              <a:rPr lang="en-CA" altLang="en-US" sz="1200" dirty="0" smtClean="0"/>
            </a:br>
            <a:r>
              <a:rPr lang="en-CA" altLang="en-US" sz="1200" dirty="0" smtClean="0"/>
              <a:t>The NACN allows Catholic nurses to be grounded in their faith while supporting their patients and respecting their faith practice.</a:t>
            </a:r>
            <a:br>
              <a:rPr lang="en-CA" altLang="en-US" sz="1200" dirty="0" smtClean="0"/>
            </a:br>
            <a:r>
              <a:rPr lang="en-CA" altLang="en-US" sz="1200" dirty="0" smtClean="0"/>
              <a:t/>
            </a:r>
            <a:br>
              <a:rPr lang="en-CA" altLang="en-US" sz="1200" dirty="0" smtClean="0"/>
            </a:br>
            <a:r>
              <a:rPr lang="en-CA" altLang="en-US" sz="1200" dirty="0" smtClean="0"/>
              <a:t>It focuses on educational programs, spiritual nourishment, patient advocacy, and the integration of faith and health.</a:t>
            </a:r>
            <a:br>
              <a:rPr lang="en-CA" altLang="en-US" sz="1200" dirty="0" smtClean="0"/>
            </a:br>
            <a:r>
              <a:rPr lang="en-CA" altLang="en-US" sz="1200" dirty="0" smtClean="0"/>
              <a:t/>
            </a:r>
            <a:br>
              <a:rPr lang="en-CA" altLang="en-US" sz="1200" dirty="0" smtClean="0"/>
            </a:br>
            <a:r>
              <a:rPr lang="en-CA" altLang="en-US" sz="1200" dirty="0" smtClean="0"/>
              <a:t>Dr. Marie Hilliard, President-Elect of the NACNUSA and the Director of Bioethics and Public Policy of the National Catholic Bioethics Center will be the guest speaker. The history, mission and professional opportunities associated with the NACN will be discussed.</a:t>
            </a:r>
            <a:br>
              <a:rPr lang="en-CA" altLang="en-US" sz="1200" dirty="0" smtClean="0"/>
            </a:br>
            <a:r>
              <a:rPr lang="en-CA" altLang="en-US" sz="1200" dirty="0" smtClean="0"/>
              <a:t/>
            </a:r>
            <a:br>
              <a:rPr lang="en-CA" altLang="en-US" sz="1200" dirty="0" smtClean="0"/>
            </a:br>
            <a:r>
              <a:rPr lang="en-CA" altLang="en-US" sz="1200" dirty="0" smtClean="0"/>
              <a:t>The event is open to all nurses, nurse practitioners, student nurses, health paraprofessionals and other health practitioners. For information, email Maria Arvonio at elishaspirit2003@ </a:t>
            </a:r>
            <a:r>
              <a:rPr lang="en-CA" altLang="en-US" sz="1200" dirty="0" smtClean="0">
                <a:hlinkClick r:id="rId2"/>
              </a:rPr>
              <a:t>yahoo.com</a:t>
            </a:r>
            <a:r>
              <a:rPr lang="en-CA" altLang="en-US" sz="1200" dirty="0" smtClean="0"/>
              <a:t> or Patricia Sayers at sayers.patricia@ymail.com.</a:t>
            </a:r>
            <a:br>
              <a:rPr lang="en-CA" altLang="en-US" sz="1200" dirty="0" smtClean="0"/>
            </a:br>
            <a:r>
              <a:rPr lang="en-CA" altLang="en-US" sz="1200" dirty="0" smtClean="0"/>
              <a:t/>
            </a:r>
            <a:br>
              <a:rPr lang="en-CA" altLang="en-US" sz="1200" dirty="0" smtClean="0"/>
            </a:br>
            <a:r>
              <a:rPr lang="en-CA" altLang="en-US" sz="1200" dirty="0" smtClean="0"/>
              <a:t> </a:t>
            </a:r>
            <a:br>
              <a:rPr lang="en-CA" altLang="en-US" sz="1200" dirty="0" smtClean="0"/>
            </a:br>
            <a:r>
              <a:rPr lang="en-CA" altLang="en-US" sz="800" dirty="0" smtClean="0"/>
              <a:t>The Monitor, 701 Lawrenceville Road, P.O. Box 5147, Trenton, NJ 08638-0147 | PHONE: 609-406-7404 | FAX: 609-406-7423 | </a:t>
            </a:r>
            <a:r>
              <a:rPr lang="en-CA" altLang="en-US" sz="800" dirty="0" smtClean="0">
                <a:hlinkClick r:id="rId3"/>
              </a:rPr>
              <a:t>Monitor@DioceseofTrenton.org</a:t>
            </a:r>
            <a:r>
              <a:rPr lang="en-CA" altLang="en-US" sz="800" dirty="0" smtClean="0"/>
              <a:t/>
            </a:r>
            <a:br>
              <a:rPr lang="en-CA" altLang="en-US" sz="800" dirty="0" smtClean="0"/>
            </a:br>
            <a:r>
              <a:rPr lang="en-CA" altLang="en-US" sz="800" dirty="0" smtClean="0"/>
              <a:t/>
            </a:r>
            <a:br>
              <a:rPr lang="en-CA" altLang="en-US" sz="800" dirty="0" smtClean="0"/>
            </a:br>
            <a:r>
              <a:rPr lang="en-CA" altLang="en-US" sz="800" dirty="0" smtClean="0"/>
              <a:t>Copyright © 2011 | TrentonMonitor.com | All Rights Reserved.</a:t>
            </a:r>
            <a:br>
              <a:rPr lang="en-CA" altLang="en-US" sz="800" dirty="0" smtClean="0"/>
            </a:br>
            <a:r>
              <a:rPr lang="en-CA" altLang="en-US" sz="800" dirty="0" smtClean="0"/>
              <a:t>Software © 1998-2013 </a:t>
            </a:r>
            <a:r>
              <a:rPr lang="en-CA" altLang="en-US" sz="800" dirty="0" smtClean="0">
                <a:hlinkClick r:id="rId4"/>
              </a:rPr>
              <a:t>1up! Software</a:t>
            </a:r>
            <a:r>
              <a:rPr lang="en-CA" altLang="en-US" sz="800" dirty="0" smtClean="0"/>
              <a:t>, All Rights Reserved   </a:t>
            </a:r>
            <a:br>
              <a:rPr lang="en-CA" altLang="en-US" sz="800" dirty="0" smtClean="0"/>
            </a:br>
            <a:r>
              <a:rPr lang="en-CA" altLang="en-US" sz="800" dirty="0" smtClean="0"/>
              <a:t/>
            </a:r>
            <a:br>
              <a:rPr lang="en-CA" altLang="en-US" sz="800" dirty="0" smtClean="0"/>
            </a:br>
            <a:endParaRPr lang="en-CA" altLang="en-US" sz="800" dirty="0" smtClean="0"/>
          </a:p>
          <a:p>
            <a:pPr eaLnBrk="1" hangingPunct="1">
              <a:lnSpc>
                <a:spcPct val="80000"/>
              </a:lnSpc>
            </a:pPr>
            <a:r>
              <a:rPr lang="en-CA" altLang="en-US" sz="800" dirty="0" smtClean="0"/>
              <a:t>   </a:t>
            </a:r>
          </a:p>
          <a:p>
            <a:pPr eaLnBrk="1" hangingPunct="1">
              <a:lnSpc>
                <a:spcPct val="80000"/>
              </a:lnSpc>
            </a:pPr>
            <a:r>
              <a:rPr lang="en-CA" altLang="en-US" sz="800" dirty="0" smtClean="0"/>
              <a:t> </a:t>
            </a:r>
          </a:p>
        </p:txBody>
      </p:sp>
      <p:pic>
        <p:nvPicPr>
          <p:cNvPr id="8195" name="Picture 5" descr="The Monitor | Diocese of Trenton, NJ">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879" y="165956"/>
            <a:ext cx="5292328" cy="1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7000875" y="4238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pic>
        <p:nvPicPr>
          <p:cNvPr id="8197" name="Picture 8" descr="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5061" y="165956"/>
            <a:ext cx="15716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1"/>
          <p:cNvSpPr txBox="1">
            <a:spLocks noChangeArrowheads="1"/>
          </p:cNvSpPr>
          <p:nvPr/>
        </p:nvSpPr>
        <p:spPr bwMode="auto">
          <a:xfrm>
            <a:off x="4283968" y="5589240"/>
            <a:ext cx="4129052" cy="585787"/>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solidFill>
                  <a:srgbClr val="FF0000"/>
                </a:solidFill>
              </a:rPr>
              <a:t>[Insert on this page any article published in Diocesan Newspaper]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84438" y="274638"/>
            <a:ext cx="3743325" cy="1143000"/>
          </a:xfrm>
        </p:spPr>
        <p:txBody>
          <a:bodyPr/>
          <a:lstStyle/>
          <a:p>
            <a:pPr eaLnBrk="1" hangingPunct="1"/>
            <a:r>
              <a:rPr lang="en-CA" altLang="en-US" dirty="0" smtClean="0">
                <a:latin typeface="Times New Roman" panose="02020603050405020304" pitchFamily="18" charset="0"/>
                <a:cs typeface="Times New Roman" panose="02020603050405020304" pitchFamily="18" charset="0"/>
              </a:rPr>
              <a:t>History</a:t>
            </a:r>
          </a:p>
        </p:txBody>
      </p:sp>
      <p:sp>
        <p:nvSpPr>
          <p:cNvPr id="9219" name="Rectangle 3"/>
          <p:cNvSpPr>
            <a:spLocks noGrp="1" noChangeArrowheads="1"/>
          </p:cNvSpPr>
          <p:nvPr>
            <p:ph type="body" idx="1"/>
          </p:nvPr>
        </p:nvSpPr>
        <p:spPr>
          <a:xfrm>
            <a:off x="457200" y="1308100"/>
            <a:ext cx="8229600" cy="4713288"/>
          </a:xfrm>
        </p:spPr>
        <p:txBody>
          <a:bodyPr/>
          <a:lstStyle/>
          <a:p>
            <a:pPr eaLnBrk="1" hangingPunct="1">
              <a:buFontTx/>
              <a:buAutoNum type="arabicPlain" startAt="1909"/>
              <a:defRPr/>
            </a:pPr>
            <a:r>
              <a:rPr lang="en-US" altLang="en-US" sz="1600" dirty="0" smtClean="0">
                <a:latin typeface="Times New Roman" panose="02020603050405020304" pitchFamily="18" charset="0"/>
                <a:cs typeface="Times New Roman" panose="02020603050405020304" pitchFamily="18" charset="0"/>
              </a:rPr>
              <a:t>     Guild of St. Radegone for Nurses, Boston, MA</a:t>
            </a:r>
          </a:p>
          <a:p>
            <a:pPr marL="0" indent="0" eaLnBrk="1" hangingPunct="1">
              <a:buFontTx/>
              <a:buNone/>
              <a:defRPr/>
            </a:pPr>
            <a:r>
              <a:rPr lang="en-US" altLang="en-US" sz="1600" dirty="0" smtClean="0">
                <a:latin typeface="Times New Roman" panose="02020603050405020304" pitchFamily="18" charset="0"/>
                <a:cs typeface="Times New Roman" panose="02020603050405020304" pitchFamily="18" charset="0"/>
              </a:rPr>
              <a:t>1924     International Catholic Guild of Nurses (ICGN), Milwaukee, WI, Fr. Edward J. Garesche, </a:t>
            </a:r>
          </a:p>
          <a:p>
            <a:pPr marL="0" indent="0" eaLnBrk="1" hangingPunct="1">
              <a:buFontTx/>
              <a:buNone/>
              <a:defRPr/>
            </a:pP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S.J., Spiritual Director</a:t>
            </a:r>
          </a:p>
          <a:p>
            <a:pPr marL="0" indent="0" eaLnBrk="1" hangingPunct="1">
              <a:buFontTx/>
              <a:buNone/>
              <a:defRPr/>
            </a:pPr>
            <a:r>
              <a:rPr lang="en-US" altLang="en-US" sz="1600" dirty="0" smtClean="0">
                <a:latin typeface="Times New Roman" panose="02020603050405020304" pitchFamily="18" charset="0"/>
                <a:cs typeface="Times New Roman" panose="02020603050405020304" pitchFamily="18" charset="0"/>
              </a:rPr>
              <a:t>1928     Several nurses from across the world meet in Basel</a:t>
            </a: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Switzerland </a:t>
            </a:r>
          </a:p>
          <a:p>
            <a:pPr marL="0" indent="0" eaLnBrk="1" hangingPunct="1">
              <a:buFontTx/>
              <a:buNone/>
              <a:defRPr/>
            </a:pPr>
            <a:r>
              <a:rPr lang="en-US" altLang="en-US" sz="1600" dirty="0" smtClean="0">
                <a:latin typeface="Times New Roman" panose="02020603050405020304" pitchFamily="18" charset="0"/>
                <a:cs typeface="Times New Roman" panose="02020603050405020304" pitchFamily="18" charset="0"/>
              </a:rPr>
              <a:t>1933     1</a:t>
            </a:r>
            <a:r>
              <a:rPr lang="en-US" altLang="en-US" sz="1600" baseline="30000" dirty="0" smtClean="0">
                <a:latin typeface="Times New Roman" panose="02020603050405020304" pitchFamily="18" charset="0"/>
                <a:cs typeface="Times New Roman" panose="02020603050405020304" pitchFamily="18" charset="0"/>
              </a:rPr>
              <a:t>st</a:t>
            </a:r>
            <a:r>
              <a:rPr lang="en-US" altLang="en-US" sz="1600" dirty="0" smtClean="0">
                <a:latin typeface="Times New Roman" panose="02020603050405020304" pitchFamily="18" charset="0"/>
                <a:cs typeface="Times New Roman" panose="02020603050405020304" pitchFamily="18" charset="0"/>
              </a:rPr>
              <a:t> International Committee of Catholic Nurses (now CICIAMS) met in Lourdes, France</a:t>
            </a:r>
          </a:p>
          <a:p>
            <a:pPr eaLnBrk="1" hangingPunct="1">
              <a:buFontTx/>
              <a:buAutoNum type="arabicPlain" startAt="1933"/>
              <a:defRPr/>
            </a:pPr>
            <a:r>
              <a:rPr lang="en-US" altLang="en-US" sz="1600" dirty="0" smtClean="0">
                <a:latin typeface="Times New Roman" panose="02020603050405020304" pitchFamily="18" charset="0"/>
                <a:cs typeface="Times New Roman" panose="02020603050405020304" pitchFamily="18" charset="0"/>
              </a:rPr>
              <a:t>     ICGN adopted a “national character” </a:t>
            </a:r>
            <a:r>
              <a:rPr lang="en-US" alt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z="1600" dirty="0" smtClean="0">
                <a:latin typeface="Times New Roman" panose="02020603050405020304" pitchFamily="18" charset="0"/>
                <a:cs typeface="Times New Roman" panose="02020603050405020304" pitchFamily="18" charset="0"/>
              </a:rPr>
              <a:t> “National Federation of Catholic Nurses</a:t>
            </a:r>
          </a:p>
          <a:p>
            <a:pPr eaLnBrk="1" hangingPunct="1">
              <a:buFontTx/>
              <a:buAutoNum type="arabicPlain" startAt="1935"/>
              <a:defRPr/>
            </a:pPr>
            <a:r>
              <a:rPr lang="en-US" altLang="en-US" sz="1600" dirty="0" smtClean="0">
                <a:latin typeface="Times New Roman" panose="02020603050405020304" pitchFamily="18" charset="0"/>
                <a:cs typeface="Times New Roman" panose="02020603050405020304" pitchFamily="18" charset="0"/>
              </a:rPr>
              <a:t>     CICIAMS 2</a:t>
            </a:r>
            <a:r>
              <a:rPr lang="en-US" altLang="en-US" sz="1600" baseline="30000" dirty="0" smtClean="0">
                <a:latin typeface="Times New Roman" panose="02020603050405020304" pitchFamily="18" charset="0"/>
                <a:cs typeface="Times New Roman" panose="02020603050405020304" pitchFamily="18" charset="0"/>
              </a:rPr>
              <a:t>nd</a:t>
            </a:r>
            <a:r>
              <a:rPr lang="en-US" altLang="en-US" sz="1600" dirty="0" smtClean="0">
                <a:latin typeface="Times New Roman" panose="02020603050405020304" pitchFamily="18" charset="0"/>
                <a:cs typeface="Times New Roman" panose="02020603050405020304" pitchFamily="18" charset="0"/>
              </a:rPr>
              <a:t> meeting, Rome; </a:t>
            </a:r>
          </a:p>
          <a:p>
            <a:pPr marL="457200" lvl="1" indent="0" eaLnBrk="1" hangingPunct="1">
              <a:buFontTx/>
              <a:buNone/>
              <a:defRPr/>
            </a:pPr>
            <a:r>
              <a:rPr lang="en-US" altLang="en-US" sz="1200" dirty="0" smtClean="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His Holiness Pope Pius XI, </a:t>
            </a:r>
            <a:r>
              <a:rPr lang="en-US" altLang="en-US" sz="1600" i="1" dirty="0" smtClean="0">
                <a:latin typeface="Times New Roman" panose="02020603050405020304" pitchFamily="18" charset="0"/>
                <a:cs typeface="Times New Roman" panose="02020603050405020304" pitchFamily="18" charset="0"/>
              </a:rPr>
              <a:t>“…it is the duty of every Catholic nurse to belong to 	Catholic associations of nurses and to promote them in every way possible.”</a:t>
            </a:r>
            <a:endParaRPr lang="en-US" altLang="en-US" sz="1600" i="1" dirty="0">
              <a:latin typeface="Times New Roman" panose="02020603050405020304" pitchFamily="18" charset="0"/>
              <a:cs typeface="Times New Roman" panose="02020603050405020304" pitchFamily="18" charset="0"/>
            </a:endParaRPr>
          </a:p>
          <a:p>
            <a:pPr marL="0" indent="0" eaLnBrk="1" hangingPunct="1">
              <a:buFontTx/>
              <a:buNone/>
              <a:defRPr/>
            </a:pPr>
            <a:r>
              <a:rPr lang="en-US" altLang="en-US" sz="1600" dirty="0" smtClean="0">
                <a:latin typeface="Times New Roman" panose="02020603050405020304" pitchFamily="18" charset="0"/>
                <a:cs typeface="Times New Roman" panose="02020603050405020304" pitchFamily="18" charset="0"/>
              </a:rPr>
              <a:t>1937     3</a:t>
            </a:r>
            <a:r>
              <a:rPr lang="en-US" altLang="en-US" sz="1600" baseline="30000" dirty="0" smtClean="0">
                <a:latin typeface="Times New Roman" panose="02020603050405020304" pitchFamily="18" charset="0"/>
                <a:cs typeface="Times New Roman" panose="02020603050405020304" pitchFamily="18" charset="0"/>
              </a:rPr>
              <a:t>rd</a:t>
            </a:r>
            <a:r>
              <a:rPr lang="en-US" altLang="en-US" sz="1600" dirty="0" smtClean="0">
                <a:latin typeface="Times New Roman" panose="02020603050405020304" pitchFamily="18" charset="0"/>
                <a:cs typeface="Times New Roman" panose="02020603050405020304" pitchFamily="18" charset="0"/>
              </a:rPr>
              <a:t> meeting, London</a:t>
            </a:r>
          </a:p>
          <a:p>
            <a:pPr marL="457200" lvl="1" indent="0" eaLnBrk="1" hangingPunct="1">
              <a:buFontTx/>
              <a:buNone/>
              <a:defRPr/>
            </a:pPr>
            <a:r>
              <a:rPr lang="en-US" altLang="en-US" sz="1600" dirty="0" smtClean="0">
                <a:latin typeface="Times New Roman" panose="02020603050405020304" pitchFamily="18" charset="0"/>
                <a:cs typeface="Times New Roman" panose="02020603050405020304" pitchFamily="18" charset="0"/>
              </a:rPr>
              <a:t>His Holiness Pope Pius XI, </a:t>
            </a:r>
            <a:r>
              <a:rPr lang="en-US" altLang="en-US" sz="1400" i="1" dirty="0" smtClean="0">
                <a:latin typeface="Times New Roman" panose="02020603050405020304" pitchFamily="18" charset="0"/>
                <a:cs typeface="Times New Roman" panose="02020603050405020304" pitchFamily="18" charset="0"/>
              </a:rPr>
              <a:t>“…The exercise of the profession of nurse is surely one of those which offer the greatest possibility for the apostolate, but we must not forget that the nurse, in the exercise of her profession, has to employ all sorts of technical means, and lives in a materialistic atmosphere, exposed to the danger of a limited interior piety only, dissociated from the profession and exterior practices enjoined by the Church. Furthermore, modern theories seek to penetrate the minds of Catholic nurses and to make them become unconsciously strong agents for the propagation of eugenics and neo-Malthusianism. It is necessary, then, to protect them by means of Catholic Action, which has for one of its duties to sustain and fortify them in their professional and Christian formation.</a:t>
            </a:r>
          </a:p>
          <a:p>
            <a:pPr marL="457200" lvl="1" indent="0" eaLnBrk="1" hangingPunct="1">
              <a:buFontTx/>
              <a:buNone/>
              <a:defRPr/>
            </a:pPr>
            <a:r>
              <a:rPr lang="en-US" altLang="en-US" sz="1600" i="1" dirty="0" smtClean="0">
                <a:latin typeface="Times New Roman" panose="02020603050405020304" pitchFamily="18" charset="0"/>
                <a:cs typeface="Times New Roman" panose="02020603050405020304" pitchFamily="18" charset="0"/>
              </a:rPr>
              <a:t>                          (Reference page 5, Conference Report, Excerpt from Pope Pius XI address)</a:t>
            </a:r>
          </a:p>
          <a:p>
            <a:pPr marL="0" indent="0" eaLnBrk="1" hangingPunct="1">
              <a:buFontTx/>
              <a:buNone/>
              <a:defRPr/>
            </a:pPr>
            <a:endParaRPr lang="en-US" altLang="en-US" sz="1600" dirty="0" smtClean="0"/>
          </a:p>
          <a:p>
            <a:pPr eaLnBrk="1" hangingPunct="1">
              <a:buFontTx/>
              <a:buAutoNum type="arabicPlain" startAt="1994"/>
              <a:defRPr/>
            </a:pPr>
            <a:endParaRPr lang="en-US" altLang="en-US" sz="1600" dirty="0" smtClean="0"/>
          </a:p>
          <a:p>
            <a:pPr eaLnBrk="1" hangingPunct="1">
              <a:buFontTx/>
              <a:buAutoNum type="arabicPlain" startAt="1994"/>
              <a:defRPr/>
            </a:pPr>
            <a:endParaRPr lang="en-US" altLang="en-US" sz="1600" dirty="0" smtClean="0"/>
          </a:p>
          <a:p>
            <a:pPr eaLnBrk="1" hangingPunct="1">
              <a:buFontTx/>
              <a:buAutoNum type="arabicPlain" startAt="1994"/>
              <a:defRPr/>
            </a:pPr>
            <a:endParaRPr lang="en-US" altLang="en-US" sz="1600" dirty="0" smtClean="0"/>
          </a:p>
          <a:p>
            <a:pPr eaLnBrk="1" hangingPunct="1">
              <a:buFontTx/>
              <a:buNone/>
              <a:defRPr/>
            </a:pPr>
            <a:endParaRPr lang="en-US" altLang="en-US" sz="1600" dirty="0" smtClean="0"/>
          </a:p>
        </p:txBody>
      </p:sp>
      <p:pic>
        <p:nvPicPr>
          <p:cNvPr id="92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0688" y="206375"/>
            <a:ext cx="1074737"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877" y="144121"/>
            <a:ext cx="1136992" cy="11369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484438" y="274638"/>
            <a:ext cx="3743325" cy="1143000"/>
          </a:xfrm>
        </p:spPr>
        <p:txBody>
          <a:bodyPr/>
          <a:lstStyle/>
          <a:p>
            <a:pPr eaLnBrk="1" hangingPunct="1"/>
            <a:r>
              <a:rPr lang="en-CA" altLang="en-US" dirty="0" smtClean="0">
                <a:latin typeface="Times New Roman" panose="02020603050405020304" pitchFamily="18" charset="0"/>
                <a:cs typeface="Times New Roman" panose="02020603050405020304" pitchFamily="18" charset="0"/>
              </a:rPr>
              <a:t>History</a:t>
            </a:r>
          </a:p>
        </p:txBody>
      </p:sp>
      <p:sp>
        <p:nvSpPr>
          <p:cNvPr id="9219" name="Rectangle 3"/>
          <p:cNvSpPr>
            <a:spLocks noGrp="1" noChangeArrowheads="1"/>
          </p:cNvSpPr>
          <p:nvPr>
            <p:ph type="body" idx="1"/>
          </p:nvPr>
        </p:nvSpPr>
        <p:spPr>
          <a:xfrm>
            <a:off x="495438" y="1439580"/>
            <a:ext cx="8229600" cy="4497388"/>
          </a:xfrm>
        </p:spPr>
        <p:txBody>
          <a:bodyPr/>
          <a:lstStyle/>
          <a:p>
            <a:pPr eaLnBrk="1" hangingPunct="1">
              <a:buFontTx/>
              <a:buNone/>
              <a:defRPr/>
            </a:pPr>
            <a:r>
              <a:rPr lang="en-US" altLang="en-US" sz="1600" dirty="0" smtClean="0">
                <a:latin typeface="Times New Roman" panose="02020603050405020304" pitchFamily="18" charset="0"/>
                <a:cs typeface="Times New Roman" panose="02020603050405020304" pitchFamily="18" charset="0"/>
              </a:rPr>
              <a:t>1940’s  National Council of Catholic Nurses (NCCN-USA) formed – Active Local &amp; Regional Councils formed across the nation in 112 Diocese with 22,000 members </a:t>
            </a:r>
          </a:p>
          <a:p>
            <a:pPr eaLnBrk="1" hangingPunct="1">
              <a:buFontTx/>
              <a:buNone/>
              <a:defRPr/>
            </a:pPr>
            <a:endParaRPr lang="en-US" altLang="en-US" sz="700" dirty="0">
              <a:latin typeface="Times New Roman" panose="02020603050405020304" pitchFamily="18" charset="0"/>
              <a:cs typeface="Times New Roman" panose="02020603050405020304" pitchFamily="18" charset="0"/>
            </a:endParaRPr>
          </a:p>
          <a:p>
            <a:pPr eaLnBrk="1" hangingPunct="1">
              <a:buFontTx/>
              <a:buNone/>
              <a:defRPr/>
            </a:pPr>
            <a:r>
              <a:rPr lang="en-US" altLang="en-US" sz="1600" dirty="0" smtClean="0">
                <a:latin typeface="Times New Roman" panose="02020603050405020304" pitchFamily="18" charset="0"/>
                <a:cs typeface="Times New Roman" panose="02020603050405020304" pitchFamily="18" charset="0"/>
              </a:rPr>
              <a:t>1970 - NCCN disbanded - Local Councils flourish in the USA:                                                                           Youngstown, OH </a:t>
            </a:r>
            <a:r>
              <a:rPr lang="en-US" altLang="en-US" sz="1600" dirty="0">
                <a:latin typeface="Times New Roman" panose="02020603050405020304" pitchFamily="18" charset="0"/>
                <a:cs typeface="Times New Roman" panose="02020603050405020304" pitchFamily="18" charset="0"/>
              </a:rPr>
              <a:t>(1945</a:t>
            </a:r>
            <a:r>
              <a:rPr lang="en-US" altLang="en-US" sz="1600" dirty="0" smtClean="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Albany, NY (</a:t>
            </a:r>
            <a:r>
              <a:rPr lang="en-US" altLang="en-US" sz="1600" dirty="0" smtClean="0">
                <a:latin typeface="Times New Roman" panose="02020603050405020304" pitchFamily="18" charset="0"/>
                <a:cs typeface="Times New Roman" panose="02020603050405020304" pitchFamily="18" charset="0"/>
              </a:rPr>
              <a:t>1946),                                                                 Chicago, IL </a:t>
            </a:r>
            <a:r>
              <a:rPr lang="en-US" altLang="en-US" sz="1600" dirty="0">
                <a:latin typeface="Times New Roman" panose="02020603050405020304" pitchFamily="18" charset="0"/>
                <a:cs typeface="Times New Roman" panose="02020603050405020304" pitchFamily="18" charset="0"/>
              </a:rPr>
              <a:t>(1954</a:t>
            </a:r>
            <a:r>
              <a:rPr lang="en-US" altLang="en-US" sz="1600" dirty="0" smtClean="0">
                <a:latin typeface="Times New Roman" panose="02020603050405020304" pitchFamily="18" charset="0"/>
                <a:cs typeface="Times New Roman" panose="02020603050405020304" pitchFamily="18" charset="0"/>
              </a:rPr>
              <a:t>), Libertyville, IL (1991)</a:t>
            </a:r>
            <a:endParaRPr lang="en-US" altLang="en-US" sz="1600" dirty="0">
              <a:latin typeface="Times New Roman" panose="02020603050405020304" pitchFamily="18" charset="0"/>
              <a:cs typeface="Times New Roman" panose="02020603050405020304" pitchFamily="18" charset="0"/>
            </a:endParaRPr>
          </a:p>
          <a:p>
            <a:pPr eaLnBrk="1" hangingPunct="1">
              <a:buFontTx/>
              <a:buNone/>
              <a:defRPr/>
            </a:pPr>
            <a:endParaRPr lang="en-US" altLang="en-US" sz="700" dirty="0" smtClean="0">
              <a:latin typeface="Times New Roman" panose="02020603050405020304" pitchFamily="18" charset="0"/>
              <a:cs typeface="Times New Roman" panose="02020603050405020304" pitchFamily="18" charset="0"/>
            </a:endParaRPr>
          </a:p>
          <a:p>
            <a:pPr eaLnBrk="1" hangingPunct="1">
              <a:buFontTx/>
              <a:buAutoNum type="arabicPlain" startAt="1993"/>
              <a:defRPr/>
            </a:pPr>
            <a:r>
              <a:rPr lang="en-US" altLang="en-US" sz="1600" dirty="0" smtClean="0">
                <a:latin typeface="Times New Roman" panose="02020603050405020304" pitchFamily="18" charset="0"/>
                <a:cs typeface="Times New Roman" panose="02020603050405020304" pitchFamily="18" charset="0"/>
              </a:rPr>
              <a:t> - NACN-USA formed and incorporated in the Illinois with </a:t>
            </a:r>
            <a:endParaRPr lang="en-US" altLang="en-US" sz="1200" dirty="0" smtClean="0">
              <a:latin typeface="Times New Roman" panose="02020603050405020304" pitchFamily="18" charset="0"/>
              <a:cs typeface="Times New Roman" panose="02020603050405020304" pitchFamily="18" charset="0"/>
            </a:endParaRPr>
          </a:p>
          <a:p>
            <a:pPr marL="0" indent="0" eaLnBrk="1" hangingPunct="1">
              <a:buFontTx/>
              <a:buNone/>
              <a:defRPr/>
            </a:pP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       Bishop Imesch, Diocese of Joliet serving as Spiritual Advisor</a:t>
            </a:r>
          </a:p>
          <a:p>
            <a:pPr eaLnBrk="1" hangingPunct="1">
              <a:buFontTx/>
              <a:buNone/>
              <a:defRPr/>
            </a:pPr>
            <a:endParaRPr lang="en-US" altLang="en-US" sz="700" dirty="0" smtClean="0">
              <a:latin typeface="Times New Roman" panose="02020603050405020304" pitchFamily="18" charset="0"/>
              <a:cs typeface="Times New Roman" panose="02020603050405020304" pitchFamily="18" charset="0"/>
            </a:endParaRPr>
          </a:p>
          <a:p>
            <a:pPr eaLnBrk="1" hangingPunct="1">
              <a:buFontTx/>
              <a:buNone/>
              <a:defRPr/>
            </a:pPr>
            <a:r>
              <a:rPr lang="en-US" altLang="en-US" sz="1600" dirty="0" smtClean="0">
                <a:latin typeface="Times New Roman" panose="02020603050405020304" pitchFamily="18" charset="0"/>
                <a:cs typeface="Times New Roman" panose="02020603050405020304" pitchFamily="18" charset="0"/>
              </a:rPr>
              <a:t>1994    NACN-USA voting member of CICIAMS</a:t>
            </a:r>
          </a:p>
          <a:p>
            <a:pPr eaLnBrk="1" hangingPunct="1">
              <a:buFontTx/>
              <a:buNone/>
              <a:defRPr/>
            </a:pPr>
            <a:endParaRPr lang="en-US" altLang="en-US" sz="700" dirty="0" smtClean="0">
              <a:latin typeface="Times New Roman" panose="02020603050405020304" pitchFamily="18" charset="0"/>
              <a:cs typeface="Times New Roman" panose="02020603050405020304" pitchFamily="18" charset="0"/>
            </a:endParaRPr>
          </a:p>
          <a:p>
            <a:pPr eaLnBrk="1" hangingPunct="1">
              <a:buFontTx/>
              <a:buAutoNum type="arabicPlain" startAt="1996"/>
              <a:defRPr/>
            </a:pPr>
            <a:r>
              <a:rPr lang="en-US" altLang="en-US" sz="1600" dirty="0" smtClean="0">
                <a:latin typeface="Times New Roman" panose="02020603050405020304" pitchFamily="18" charset="0"/>
                <a:cs typeface="Times New Roman" panose="02020603050405020304" pitchFamily="18" charset="0"/>
              </a:rPr>
              <a:t>    Approved US Conference of Catholic Bishops </a:t>
            </a:r>
          </a:p>
          <a:p>
            <a:pPr marL="0" indent="0" eaLnBrk="1" hangingPunct="1">
              <a:buFontTx/>
              <a:buNone/>
              <a:defRPr/>
            </a:pP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           for inclusion in the Official Catholic Directory </a:t>
            </a:r>
          </a:p>
          <a:p>
            <a:pPr marL="0" indent="0" eaLnBrk="1" hangingPunct="1">
              <a:buFontTx/>
              <a:buNone/>
              <a:defRPr/>
            </a:pP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           under the Diocese of Joliet</a:t>
            </a:r>
          </a:p>
          <a:p>
            <a:pPr eaLnBrk="1" hangingPunct="1">
              <a:buFontTx/>
              <a:buNone/>
              <a:defRPr/>
            </a:pPr>
            <a:endParaRPr lang="en-US" altLang="en-US" sz="700" dirty="0" smtClean="0">
              <a:latin typeface="Times New Roman" panose="02020603050405020304" pitchFamily="18" charset="0"/>
              <a:cs typeface="Times New Roman" panose="02020603050405020304" pitchFamily="18" charset="0"/>
            </a:endParaRPr>
          </a:p>
          <a:p>
            <a:pPr eaLnBrk="1" hangingPunct="1">
              <a:buFontTx/>
              <a:buNone/>
              <a:defRPr/>
            </a:pPr>
            <a:r>
              <a:rPr lang="en-US" altLang="en-US" sz="1600" dirty="0" smtClean="0">
                <a:latin typeface="Times New Roman" panose="02020603050405020304" pitchFamily="18" charset="0"/>
                <a:cs typeface="Times New Roman" panose="02020603050405020304" pitchFamily="18" charset="0"/>
              </a:rPr>
              <a:t>Councils formed and are forming across the nation</a:t>
            </a:r>
          </a:p>
          <a:p>
            <a:pPr eaLnBrk="1" hangingPunct="1">
              <a:buFontTx/>
              <a:buNone/>
              <a:defRPr/>
            </a:pPr>
            <a:r>
              <a:rPr lang="en-US" altLang="en-US" sz="1600" dirty="0" smtClean="0">
                <a:latin typeface="Times New Roman" panose="02020603050405020304" pitchFamily="18" charset="0"/>
                <a:cs typeface="Times New Roman" panose="02020603050405020304" pitchFamily="18" charset="0"/>
              </a:rPr>
              <a:t>	Contact your regional director for help forming a local                        		   council at the email below.</a:t>
            </a:r>
            <a:endParaRPr lang="en-US" altLang="en-US" sz="1600" dirty="0">
              <a:latin typeface="Times New Roman" panose="02020603050405020304" pitchFamily="18" charset="0"/>
              <a:cs typeface="Times New Roman" panose="02020603050405020304" pitchFamily="18" charset="0"/>
            </a:endParaRPr>
          </a:p>
          <a:p>
            <a:pPr marL="0" indent="0" eaLnBrk="1" hangingPunct="1">
              <a:buFontTx/>
              <a:buNone/>
              <a:defRPr/>
            </a:pPr>
            <a:endParaRPr lang="en-US" altLang="en-US" sz="1600" dirty="0" smtClean="0">
              <a:latin typeface="Times New Roman" panose="02020603050405020304" pitchFamily="18" charset="0"/>
              <a:cs typeface="Times New Roman" panose="02020603050405020304" pitchFamily="18" charset="0"/>
            </a:endParaRPr>
          </a:p>
          <a:p>
            <a:pPr eaLnBrk="1" hangingPunct="1">
              <a:buFontTx/>
              <a:buAutoNum type="arabicPlain" startAt="1994"/>
              <a:defRPr/>
            </a:pPr>
            <a:endParaRPr lang="en-US" altLang="en-US" sz="1600" dirty="0" smtClean="0">
              <a:latin typeface="Times New Roman" panose="02020603050405020304" pitchFamily="18" charset="0"/>
              <a:cs typeface="Times New Roman" panose="02020603050405020304" pitchFamily="18" charset="0"/>
            </a:endParaRPr>
          </a:p>
          <a:p>
            <a:pPr eaLnBrk="1" hangingPunct="1">
              <a:buFontTx/>
              <a:buAutoNum type="arabicPlain" startAt="1994"/>
              <a:defRPr/>
            </a:pPr>
            <a:endParaRPr lang="en-US" altLang="en-US" sz="1600" dirty="0" smtClean="0"/>
          </a:p>
          <a:p>
            <a:pPr eaLnBrk="1" hangingPunct="1">
              <a:buFontTx/>
              <a:buAutoNum type="arabicPlain" startAt="1994"/>
              <a:defRPr/>
            </a:pPr>
            <a:endParaRPr lang="en-US" altLang="en-US" sz="1600" dirty="0" smtClean="0"/>
          </a:p>
          <a:p>
            <a:pPr marL="0" indent="0" eaLnBrk="1" hangingPunct="1">
              <a:buFontTx/>
              <a:buNone/>
              <a:defRPr/>
            </a:pPr>
            <a:endParaRPr lang="en-US" altLang="en-US" sz="1600" dirty="0" smtClean="0"/>
          </a:p>
          <a:p>
            <a:pPr eaLnBrk="1" hangingPunct="1">
              <a:buFontTx/>
              <a:buNone/>
              <a:defRPr/>
            </a:pPr>
            <a:endParaRPr lang="en-US" altLang="en-US" sz="1600" dirty="0" smtClean="0"/>
          </a:p>
        </p:txBody>
      </p:sp>
      <p:pic>
        <p:nvPicPr>
          <p:cNvPr id="112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5300" y="25241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5556388" y="4409570"/>
            <a:ext cx="31686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dirty="0">
                <a:latin typeface="Times New Roman" panose="02020603050405020304" pitchFamily="18" charset="0"/>
                <a:cs typeface="Times New Roman" panose="02020603050405020304" pitchFamily="18" charset="0"/>
              </a:rPr>
              <a:t>President Emeritus CICIAMS </a:t>
            </a:r>
          </a:p>
          <a:p>
            <a:pPr algn="ctr">
              <a:spcBef>
                <a:spcPct val="0"/>
              </a:spcBef>
              <a:buFontTx/>
              <a:buNone/>
            </a:pPr>
            <a:r>
              <a:rPr lang="en-US" altLang="en-US" sz="1200" dirty="0">
                <a:latin typeface="Times New Roman" panose="02020603050405020304" pitchFamily="18" charset="0"/>
                <a:cs typeface="Times New Roman" panose="02020603050405020304" pitchFamily="18" charset="0"/>
              </a:rPr>
              <a:t>     (awarded by The Holy See in 2017)</a:t>
            </a:r>
          </a:p>
          <a:p>
            <a:pPr algn="ctr">
              <a:spcBef>
                <a:spcPct val="0"/>
              </a:spcBef>
              <a:buFontTx/>
              <a:buNone/>
            </a:pPr>
            <a:r>
              <a:rPr lang="en-US" altLang="en-US" sz="1200" dirty="0">
                <a:latin typeface="Times New Roman" panose="02020603050405020304" pitchFamily="18" charset="0"/>
                <a:cs typeface="Times New Roman" panose="02020603050405020304" pitchFamily="18" charset="0"/>
              </a:rPr>
              <a:t>Member, Pontifical Council for the </a:t>
            </a:r>
          </a:p>
          <a:p>
            <a:pPr algn="ctr">
              <a:spcBef>
                <a:spcPct val="0"/>
              </a:spcBef>
              <a:buFontTx/>
              <a:buNone/>
            </a:pPr>
            <a:r>
              <a:rPr lang="en-US" altLang="en-US" sz="1200" dirty="0">
                <a:latin typeface="Times New Roman" panose="02020603050405020304" pitchFamily="18" charset="0"/>
                <a:cs typeface="Times New Roman" panose="02020603050405020304" pitchFamily="18" charset="0"/>
              </a:rPr>
              <a:t>Pastoral Assistance of Health Care Workers appointed by Pope Benedict XVI, 2011-2017</a:t>
            </a:r>
          </a:p>
          <a:p>
            <a:pPr algn="ctr">
              <a:spcBef>
                <a:spcPct val="0"/>
              </a:spcBef>
              <a:buFontTx/>
              <a:buNone/>
            </a:pPr>
            <a:r>
              <a:rPr lang="en-US" altLang="en-US" sz="1200" dirty="0">
                <a:latin typeface="Times New Roman" panose="02020603050405020304" pitchFamily="18" charset="0"/>
                <a:cs typeface="Times New Roman" panose="02020603050405020304" pitchFamily="18" charset="0"/>
              </a:rPr>
              <a:t>CICIAMS President, 2007-2012 </a:t>
            </a:r>
          </a:p>
          <a:p>
            <a:pPr algn="ctr">
              <a:spcBef>
                <a:spcPct val="0"/>
              </a:spcBef>
              <a:buFontTx/>
              <a:buNone/>
            </a:pPr>
            <a:r>
              <a:rPr lang="en-US" altLang="en-US" sz="1200" dirty="0">
                <a:latin typeface="Times New Roman" panose="02020603050405020304" pitchFamily="18" charset="0"/>
                <a:cs typeface="Times New Roman" panose="02020603050405020304" pitchFamily="18" charset="0"/>
              </a:rPr>
              <a:t>2</a:t>
            </a:r>
            <a:r>
              <a:rPr lang="en-US" altLang="en-US" sz="1200" baseline="30000" dirty="0">
                <a:latin typeface="Times New Roman" panose="02020603050405020304" pitchFamily="18" charset="0"/>
                <a:cs typeface="Times New Roman" panose="02020603050405020304" pitchFamily="18" charset="0"/>
              </a:rPr>
              <a:t>nd</a:t>
            </a:r>
            <a:r>
              <a:rPr lang="en-US" altLang="en-US" sz="1200" dirty="0">
                <a:latin typeface="Times New Roman" panose="02020603050405020304" pitchFamily="18" charset="0"/>
                <a:cs typeface="Times New Roman" panose="02020603050405020304" pitchFamily="18" charset="0"/>
              </a:rPr>
              <a:t> President, NACN-USA, 1996-1998</a:t>
            </a:r>
          </a:p>
          <a:p>
            <a:pPr algn="ctr">
              <a:spcBef>
                <a:spcPct val="0"/>
              </a:spcBef>
              <a:buFontTx/>
              <a:buNone/>
            </a:pPr>
            <a:r>
              <a:rPr lang="en-US" altLang="en-US" sz="1200" dirty="0">
                <a:latin typeface="Times New Roman" panose="02020603050405020304" pitchFamily="18" charset="0"/>
                <a:cs typeface="Times New Roman" panose="02020603050405020304" pitchFamily="18" charset="0"/>
              </a:rPr>
              <a:t>Founding Member NACN-USA, 1993 which succeeded ICGN-1924 &amp;  NCCN-1940’s</a:t>
            </a:r>
          </a:p>
        </p:txBody>
      </p:sp>
      <p:pic>
        <p:nvPicPr>
          <p:cNvPr id="1127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0731" y="1988840"/>
            <a:ext cx="19558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877" y="144121"/>
            <a:ext cx="1136992" cy="113699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657931" y="3212976"/>
            <a:ext cx="8075612"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CA" altLang="en-US" sz="3600" b="1" dirty="0">
                <a:solidFill>
                  <a:schemeClr val="accent2"/>
                </a:solidFill>
                <a:latin typeface="Times New Roman" panose="02020603050405020304" pitchFamily="18" charset="0"/>
              </a:rPr>
              <a:t>Thank You</a:t>
            </a:r>
          </a:p>
          <a:p>
            <a:pPr algn="ctr" eaLnBrk="1" hangingPunct="1">
              <a:spcBef>
                <a:spcPct val="0"/>
              </a:spcBef>
              <a:buFontTx/>
              <a:buNone/>
            </a:pPr>
            <a:r>
              <a:rPr lang="en-CA" altLang="en-US" sz="3600" b="1" dirty="0">
                <a:solidFill>
                  <a:schemeClr val="accent2"/>
                </a:solidFill>
                <a:latin typeface="Times New Roman" panose="02020603050405020304" pitchFamily="18" charset="0"/>
              </a:rPr>
              <a:t>[Local Pastor]</a:t>
            </a:r>
          </a:p>
          <a:p>
            <a:pPr algn="ctr" eaLnBrk="1" hangingPunct="1">
              <a:spcBef>
                <a:spcPct val="0"/>
              </a:spcBef>
              <a:buFontTx/>
              <a:buNone/>
            </a:pPr>
            <a:r>
              <a:rPr lang="en-CA" altLang="en-US" sz="3600" b="1" dirty="0">
                <a:solidFill>
                  <a:schemeClr val="accent2"/>
                </a:solidFill>
                <a:latin typeface="Times New Roman" panose="02020603050405020304" pitchFamily="18" charset="0"/>
              </a:rPr>
              <a:t>[Church Where Meet &amp; Greet Held]</a:t>
            </a:r>
          </a:p>
          <a:p>
            <a:pPr algn="ctr" eaLnBrk="1" hangingPunct="1">
              <a:spcBef>
                <a:spcPct val="0"/>
              </a:spcBef>
              <a:buFontTx/>
              <a:buNone/>
            </a:pPr>
            <a:r>
              <a:rPr lang="en-CA" altLang="en-US" sz="1800" dirty="0">
                <a:solidFill>
                  <a:schemeClr val="accent2"/>
                </a:solidFill>
                <a:latin typeface="Times New Roman" panose="02020603050405020304" pitchFamily="18" charset="0"/>
              </a:rPr>
              <a:t>[Address] </a:t>
            </a:r>
            <a:br>
              <a:rPr lang="en-CA" altLang="en-US" sz="1800" dirty="0">
                <a:solidFill>
                  <a:schemeClr val="accent2"/>
                </a:solidFill>
                <a:latin typeface="Times New Roman" panose="02020603050405020304" pitchFamily="18" charset="0"/>
              </a:rPr>
            </a:br>
            <a:r>
              <a:rPr lang="en-CA" altLang="en-US" sz="1800" dirty="0">
                <a:solidFill>
                  <a:schemeClr val="accent2"/>
                </a:solidFill>
                <a:latin typeface="Times New Roman" panose="02020603050405020304" pitchFamily="18" charset="0"/>
              </a:rPr>
              <a:t>[City, State &amp; Zip Code]</a:t>
            </a:r>
            <a:br>
              <a:rPr lang="en-CA" altLang="en-US" sz="1800" dirty="0">
                <a:solidFill>
                  <a:schemeClr val="accent2"/>
                </a:solidFill>
                <a:latin typeface="Times New Roman" panose="02020603050405020304" pitchFamily="18" charset="0"/>
              </a:rPr>
            </a:br>
            <a:r>
              <a:rPr lang="en-CA" altLang="en-US" sz="1800" dirty="0">
                <a:solidFill>
                  <a:schemeClr val="accent2"/>
                </a:solidFill>
                <a:latin typeface="Times New Roman" panose="02020603050405020304" pitchFamily="18" charset="0"/>
              </a:rPr>
              <a:t>[Phone &amp; Fax &amp; Email]</a:t>
            </a:r>
          </a:p>
          <a:p>
            <a:pPr algn="ctr" eaLnBrk="1" hangingPunct="1">
              <a:spcBef>
                <a:spcPct val="0"/>
              </a:spcBef>
              <a:buFontTx/>
              <a:buNone/>
            </a:pPr>
            <a:r>
              <a:rPr lang="en-CA" altLang="en-US" sz="2400" dirty="0">
                <a:solidFill>
                  <a:schemeClr val="accent2"/>
                </a:solidFill>
                <a:latin typeface="Times New Roman" panose="02020603050405020304" pitchFamily="18" charset="0"/>
              </a:rPr>
              <a:t>A Parish of The Roman Catholic Diocese of [Name of Diocese] </a:t>
            </a:r>
          </a:p>
        </p:txBody>
      </p:sp>
      <p:pic>
        <p:nvPicPr>
          <p:cNvPr id="13315" name="Picture 6" descr="Fr. Stanley Krzys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3" y="476250"/>
            <a:ext cx="2695749"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1042988" y="55563"/>
            <a:ext cx="7058025" cy="1143000"/>
          </a:xfrm>
        </p:spPr>
        <p:txBody>
          <a:bodyPr/>
          <a:lstStyle/>
          <a:p>
            <a:r>
              <a:rPr lang="en-US" altLang="en-US" sz="1700" b="1" dirty="0" smtClean="0"/>
              <a:t>National Association of Catholic Nurses, U.S.A.</a:t>
            </a:r>
            <a:r>
              <a:rPr lang="en-US" altLang="en-US" sz="1400" b="1" dirty="0" smtClean="0"/>
              <a:t/>
            </a:r>
            <a:br>
              <a:rPr lang="en-US" altLang="en-US" sz="1400" b="1" dirty="0" smtClean="0"/>
            </a:br>
            <a:r>
              <a:rPr lang="en-US" altLang="en-US" sz="1400" dirty="0" smtClean="0"/>
              <a:t>Where NURSING, MINISTRY and CATHOLIC MISSION meet</a:t>
            </a:r>
            <a:br>
              <a:rPr lang="en-US" altLang="en-US" sz="1400" dirty="0" smtClean="0"/>
            </a:br>
            <a:r>
              <a:rPr lang="en-US" altLang="en-US" sz="1400" dirty="0" smtClean="0"/>
              <a:t>“Unity in Charity”</a:t>
            </a:r>
          </a:p>
        </p:txBody>
      </p:sp>
      <p:sp>
        <p:nvSpPr>
          <p:cNvPr id="14340" name="Rectangle 3"/>
          <p:cNvSpPr>
            <a:spLocks noChangeArrowheads="1"/>
          </p:cNvSpPr>
          <p:nvPr/>
        </p:nvSpPr>
        <p:spPr bwMode="auto">
          <a:xfrm>
            <a:off x="403225" y="1446213"/>
            <a:ext cx="833755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latin typeface="Times New Roman" panose="02020603050405020304" pitchFamily="18" charset="0"/>
                <a:cs typeface="Times New Roman" panose="02020603050405020304" pitchFamily="18" charset="0"/>
              </a:rPr>
              <a:t>Mission: </a:t>
            </a:r>
            <a:r>
              <a:rPr lang="en-US" altLang="en-US" sz="2400" dirty="0">
                <a:latin typeface="Times New Roman" panose="02020603050405020304" pitchFamily="18" charset="0"/>
                <a:cs typeface="Times New Roman" panose="02020603050405020304" pitchFamily="18" charset="0"/>
              </a:rPr>
              <a:t>The National Association of Catholic Nurses, U.S.A gives nurses of different backgrounds, but with the same Roman Catholic values, the opportunity to promote moral principles within the Catholic context in nursing and stimulate desire for professional development. This approach to Roman Catholic doctrine focuses on</a:t>
            </a:r>
            <a:r>
              <a:rPr lang="en-US" altLang="en-US" sz="2400" b="1" dirty="0">
                <a:latin typeface="Times New Roman" panose="02020603050405020304" pitchFamily="18" charset="0"/>
                <a:cs typeface="Times New Roman" panose="02020603050405020304" pitchFamily="18" charset="0"/>
              </a:rPr>
              <a:t>:  *Educational programs, *Spiritual nourishment, *Patient advocacy and *Integration of faith and health.</a:t>
            </a:r>
          </a:p>
          <a:p>
            <a:pPr>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As we continue to share our faith and values with each other, and with other healthcare providers, we simultaneously reach outward to the larger Church and also our communities, as we offer support to those in need.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401" y="133029"/>
            <a:ext cx="1136992" cy="113699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945" y="41993"/>
            <a:ext cx="1012495" cy="131721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4796</Words>
  <Application>Microsoft Office PowerPoint</Application>
  <PresentationFormat>On-screen Show (4:3)</PresentationFormat>
  <Paragraphs>566</Paragraphs>
  <Slides>42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History</vt:lpstr>
      <vt:lpstr>History</vt:lpstr>
      <vt:lpstr>PowerPoint Presentation</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The Vatican      Dicastery for Promoting Integral Human Development</vt:lpstr>
      <vt:lpstr>PowerPoint Presentation</vt:lpstr>
      <vt:lpstr>PowerPoint Presentation</vt:lpstr>
      <vt:lpstr>PowerPoint Presentation</vt:lpstr>
      <vt:lpstr>PowerPoint Presentation</vt:lpstr>
      <vt:lpstr>PowerPoint Presentation</vt:lpstr>
      <vt:lpstr>PowerPoint Presentation</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National Association of Catholic Nurses, U.S.A. Where NURSING, MINISTRY and CATHOLIC MISSION meet “Unity in Charity”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Diana</cp:lastModifiedBy>
  <cp:revision>196</cp:revision>
  <dcterms:created xsi:type="dcterms:W3CDTF">2013-06-09T19:58:41Z</dcterms:created>
  <dcterms:modified xsi:type="dcterms:W3CDTF">2020-04-18T16:27:20Z</dcterms:modified>
</cp:coreProperties>
</file>