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1"/>
  </p:notesMasterIdLst>
  <p:sldIdLst>
    <p:sldId id="256" r:id="rId2"/>
    <p:sldId id="274" r:id="rId3"/>
    <p:sldId id="267" r:id="rId4"/>
    <p:sldId id="268" r:id="rId5"/>
    <p:sldId id="269" r:id="rId6"/>
    <p:sldId id="270" r:id="rId7"/>
    <p:sldId id="261" r:id="rId8"/>
    <p:sldId id="257" r:id="rId9"/>
    <p:sldId id="275" r:id="rId10"/>
    <p:sldId id="280" r:id="rId11"/>
    <p:sldId id="276" r:id="rId12"/>
    <p:sldId id="279" r:id="rId13"/>
    <p:sldId id="263" r:id="rId14"/>
    <p:sldId id="264" r:id="rId15"/>
    <p:sldId id="265" r:id="rId16"/>
    <p:sldId id="266" r:id="rId17"/>
    <p:sldId id="273" r:id="rId18"/>
    <p:sldId id="272" r:id="rId19"/>
    <p:sldId id="277" r:id="rId20"/>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00" autoAdjust="0"/>
    <p:restoredTop sz="94686" autoAdjust="0"/>
  </p:normalViewPr>
  <p:slideViewPr>
    <p:cSldViewPr snapToGrid="0">
      <p:cViewPr varScale="1">
        <p:scale>
          <a:sx n="84" d="100"/>
          <a:sy n="84" d="100"/>
        </p:scale>
        <p:origin x="197"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E7F7002-2ADC-42F5-8D9F-2D5E13535B21}" type="datetimeFigureOut">
              <a:rPr lang="en-US" smtClean="0"/>
              <a:t>5/18/2018</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EBE4CFB-BC23-42E3-A296-4B5BB4F71ABC}" type="slidenum">
              <a:rPr lang="en-US" smtClean="0"/>
              <a:t>‹#›</a:t>
            </a:fld>
            <a:endParaRPr lang="en-US"/>
          </a:p>
        </p:txBody>
      </p:sp>
    </p:spTree>
    <p:extLst>
      <p:ext uri="{BB962C8B-B14F-4D97-AF65-F5344CB8AC3E}">
        <p14:creationId xmlns:p14="http://schemas.microsoft.com/office/powerpoint/2010/main" val="634551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Priest, Archbishop and Cardinal. He would preside over</a:t>
            </a:r>
            <a:r>
              <a:rPr lang="en-US" baseline="0" dirty="0" smtClean="0"/>
              <a:t> her funeral in 1973.</a:t>
            </a:r>
            <a:endParaRPr lang="en-US" dirty="0"/>
          </a:p>
        </p:txBody>
      </p:sp>
      <p:sp>
        <p:nvSpPr>
          <p:cNvPr id="4" name="Slide Number Placeholder 3"/>
          <p:cNvSpPr>
            <a:spLocks noGrp="1"/>
          </p:cNvSpPr>
          <p:nvPr>
            <p:ph type="sldNum" sz="quarter" idx="10"/>
          </p:nvPr>
        </p:nvSpPr>
        <p:spPr/>
        <p:txBody>
          <a:bodyPr/>
          <a:lstStyle/>
          <a:p>
            <a:fld id="{DEBE4CFB-BC23-42E3-A296-4B5BB4F71ABC}" type="slidenum">
              <a:rPr lang="en-US" smtClean="0"/>
              <a:t>7</a:t>
            </a:fld>
            <a:endParaRPr lang="en-US"/>
          </a:p>
        </p:txBody>
      </p:sp>
    </p:spTree>
    <p:extLst>
      <p:ext uri="{BB962C8B-B14F-4D97-AF65-F5344CB8AC3E}">
        <p14:creationId xmlns:p14="http://schemas.microsoft.com/office/powerpoint/2010/main" val="1046955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Beatification Rehearsal Night - Geraldine McSweeney, CICIAMS Pres., Marie Romagnano and Tadeusz </a:t>
            </a:r>
            <a:r>
              <a:rPr lang="en-US" dirty="0" err="1" smtClean="0"/>
              <a:t>Wadas</a:t>
            </a:r>
            <a:r>
              <a:rPr lang="en-US" dirty="0" smtClean="0"/>
              <a:t>, Head of the Chamber of Nurses and Midwives in Lesser, Poland. </a:t>
            </a:r>
            <a:r>
              <a:rPr lang="en-US" dirty="0" err="1" smtClean="0"/>
              <a:t>Rehersal</a:t>
            </a:r>
            <a:r>
              <a:rPr lang="en-US" dirty="0" smtClean="0"/>
              <a:t> 4.27.2018</a:t>
            </a:r>
          </a:p>
          <a:p>
            <a:r>
              <a:rPr lang="en-US" dirty="0" smtClean="0"/>
              <a:t>Izabela </a:t>
            </a:r>
            <a:r>
              <a:rPr lang="en-US" dirty="0" err="1" smtClean="0"/>
              <a:t>Cwiiertnia</a:t>
            </a:r>
            <a:r>
              <a:rPr lang="en-US" dirty="0" smtClean="0"/>
              <a:t>, President of the Catholic Nurses and Midwives Association in Krakow with her son who is a priest, Fr. </a:t>
            </a:r>
            <a:r>
              <a:rPr lang="en-US" dirty="0" err="1" smtClean="0"/>
              <a:t>Mieszko</a:t>
            </a:r>
            <a:r>
              <a:rPr lang="en-US" dirty="0" smtClean="0"/>
              <a:t>. Rehearsal 4.27.2018</a:t>
            </a:r>
            <a:endParaRPr lang="en-US" dirty="0"/>
          </a:p>
        </p:txBody>
      </p:sp>
      <p:sp>
        <p:nvSpPr>
          <p:cNvPr id="4" name="Slide Number Placeholder 3"/>
          <p:cNvSpPr>
            <a:spLocks noGrp="1"/>
          </p:cNvSpPr>
          <p:nvPr>
            <p:ph type="sldNum" sz="quarter" idx="10"/>
          </p:nvPr>
        </p:nvSpPr>
        <p:spPr/>
        <p:txBody>
          <a:bodyPr/>
          <a:lstStyle/>
          <a:p>
            <a:fld id="{DEBE4CFB-BC23-42E3-A296-4B5BB4F71ABC}" type="slidenum">
              <a:rPr lang="en-US" smtClean="0"/>
              <a:t>9</a:t>
            </a:fld>
            <a:endParaRPr lang="en-US"/>
          </a:p>
        </p:txBody>
      </p:sp>
    </p:spTree>
    <p:extLst>
      <p:ext uri="{BB962C8B-B14F-4D97-AF65-F5344CB8AC3E}">
        <p14:creationId xmlns:p14="http://schemas.microsoft.com/office/powerpoint/2010/main" val="3033269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 of Nurses &amp; Midwives. Midwives have red stripes on their hats and nurses have white at the beatification, 4.28.2018</a:t>
            </a:r>
            <a:endParaRPr lang="en-US" dirty="0"/>
          </a:p>
        </p:txBody>
      </p:sp>
      <p:sp>
        <p:nvSpPr>
          <p:cNvPr id="4" name="Slide Number Placeholder 3"/>
          <p:cNvSpPr>
            <a:spLocks noGrp="1"/>
          </p:cNvSpPr>
          <p:nvPr>
            <p:ph type="sldNum" sz="quarter" idx="10"/>
          </p:nvPr>
        </p:nvSpPr>
        <p:spPr/>
        <p:txBody>
          <a:bodyPr/>
          <a:lstStyle/>
          <a:p>
            <a:fld id="{DEBE4CFB-BC23-42E3-A296-4B5BB4F71ABC}" type="slidenum">
              <a:rPr lang="en-US" smtClean="0"/>
              <a:t>10</a:t>
            </a:fld>
            <a:endParaRPr lang="en-US"/>
          </a:p>
        </p:txBody>
      </p:sp>
    </p:spTree>
    <p:extLst>
      <p:ext uri="{BB962C8B-B14F-4D97-AF65-F5344CB8AC3E}">
        <p14:creationId xmlns:p14="http://schemas.microsoft.com/office/powerpoint/2010/main" val="3526574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Beatification Rehearsal Night - Geraldine McSweeney, CICIAMS Pres., Marie Romagnano and Tadeusz </a:t>
            </a:r>
            <a:r>
              <a:rPr lang="en-US" dirty="0" err="1" smtClean="0"/>
              <a:t>Wadas</a:t>
            </a:r>
            <a:r>
              <a:rPr lang="en-US" dirty="0" smtClean="0"/>
              <a:t>, Head of the Chamber of Nurses and Midwives in Lesser, Poland. </a:t>
            </a:r>
            <a:r>
              <a:rPr lang="en-US" dirty="0" err="1" smtClean="0"/>
              <a:t>Rehersal</a:t>
            </a:r>
            <a:r>
              <a:rPr lang="en-US" dirty="0" smtClean="0"/>
              <a:t> 4.27.2018</a:t>
            </a:r>
          </a:p>
          <a:p>
            <a:r>
              <a:rPr lang="en-US" dirty="0" smtClean="0"/>
              <a:t>Izabela </a:t>
            </a:r>
            <a:r>
              <a:rPr lang="en-US" dirty="0" err="1" smtClean="0"/>
              <a:t>Cwiiertnia</a:t>
            </a:r>
            <a:r>
              <a:rPr lang="en-US" dirty="0" smtClean="0"/>
              <a:t>, President of the Catholic Nurses and Midwives Association in Krakow with her son who is a priest, Fr. </a:t>
            </a:r>
            <a:r>
              <a:rPr lang="en-US" dirty="0" err="1" smtClean="0"/>
              <a:t>Mieszko</a:t>
            </a:r>
            <a:r>
              <a:rPr lang="en-US" dirty="0" smtClean="0"/>
              <a:t>. Rehearsal 4.27.2018</a:t>
            </a:r>
            <a:endParaRPr lang="en-US" dirty="0"/>
          </a:p>
        </p:txBody>
      </p:sp>
      <p:sp>
        <p:nvSpPr>
          <p:cNvPr id="4" name="Slide Number Placeholder 3"/>
          <p:cNvSpPr>
            <a:spLocks noGrp="1"/>
          </p:cNvSpPr>
          <p:nvPr>
            <p:ph type="sldNum" sz="quarter" idx="10"/>
          </p:nvPr>
        </p:nvSpPr>
        <p:spPr/>
        <p:txBody>
          <a:bodyPr/>
          <a:lstStyle/>
          <a:p>
            <a:fld id="{DEBE4CFB-BC23-42E3-A296-4B5BB4F71ABC}" type="slidenum">
              <a:rPr lang="en-US" smtClean="0"/>
              <a:t>11</a:t>
            </a:fld>
            <a:endParaRPr lang="en-US"/>
          </a:p>
        </p:txBody>
      </p:sp>
    </p:spTree>
    <p:extLst>
      <p:ext uri="{BB962C8B-B14F-4D97-AF65-F5344CB8AC3E}">
        <p14:creationId xmlns:p14="http://schemas.microsoft.com/office/powerpoint/2010/main" val="360618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 of Nurses &amp; Midwives. Midwives have red stripes on their hats and nurses have white at the beatification, 4.28.2018</a:t>
            </a:r>
            <a:endParaRPr lang="en-US" dirty="0"/>
          </a:p>
        </p:txBody>
      </p:sp>
      <p:sp>
        <p:nvSpPr>
          <p:cNvPr id="4" name="Slide Number Placeholder 3"/>
          <p:cNvSpPr>
            <a:spLocks noGrp="1"/>
          </p:cNvSpPr>
          <p:nvPr>
            <p:ph type="sldNum" sz="quarter" idx="10"/>
          </p:nvPr>
        </p:nvSpPr>
        <p:spPr/>
        <p:txBody>
          <a:bodyPr/>
          <a:lstStyle/>
          <a:p>
            <a:fld id="{DEBE4CFB-BC23-42E3-A296-4B5BB4F71ABC}" type="slidenum">
              <a:rPr lang="en-US" smtClean="0"/>
              <a:t>12</a:t>
            </a:fld>
            <a:endParaRPr lang="en-US"/>
          </a:p>
        </p:txBody>
      </p:sp>
    </p:spTree>
    <p:extLst>
      <p:ext uri="{BB962C8B-B14F-4D97-AF65-F5344CB8AC3E}">
        <p14:creationId xmlns:p14="http://schemas.microsoft.com/office/powerpoint/2010/main" val="2082157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miracle that led to the opening of Hanna's cause to being declared Blessed was the miraculous recovery of her friend and nurse, </a:t>
            </a:r>
            <a:r>
              <a:rPr lang="en-US" sz="1300" dirty="0" err="1"/>
              <a:t>Zofia</a:t>
            </a:r>
            <a:r>
              <a:rPr lang="en-US" sz="1300" dirty="0"/>
              <a:t> </a:t>
            </a:r>
            <a:r>
              <a:rPr lang="en-US" sz="1300" dirty="0" err="1"/>
              <a:t>Szledak-Cholewinska</a:t>
            </a:r>
            <a:r>
              <a:rPr lang="en-US" sz="1300" dirty="0"/>
              <a:t>, from a ruptured non-medically and non-surgically treatable aneurysm of the brain. This happened in 2001. </a:t>
            </a:r>
            <a:r>
              <a:rPr lang="en-US" sz="1300" dirty="0" err="1"/>
              <a:t>Zofia</a:t>
            </a:r>
            <a:r>
              <a:rPr lang="en-US" sz="1300" dirty="0"/>
              <a:t> remained in a coma for six weeks after which she recovered with no evidence of cerebral trauma. She had full use of her limbs and speech. The doctors had no explanation for her cure.</a:t>
            </a:r>
          </a:p>
          <a:p>
            <a:r>
              <a:rPr lang="en-US" sz="1300" dirty="0"/>
              <a:t> </a:t>
            </a:r>
          </a:p>
          <a:p>
            <a:r>
              <a:rPr lang="en-US" sz="1300" dirty="0"/>
              <a:t>There is more to this story. </a:t>
            </a:r>
            <a:r>
              <a:rPr lang="en-US" sz="1300" dirty="0" err="1"/>
              <a:t>Zofia</a:t>
            </a:r>
            <a:r>
              <a:rPr lang="en-US" sz="1300" dirty="0"/>
              <a:t> had lost and was not </a:t>
            </a:r>
            <a:r>
              <a:rPr lang="en-US" sz="1300" dirty="0" err="1"/>
              <a:t>practising</a:t>
            </a:r>
            <a:r>
              <a:rPr lang="en-US" sz="1300" dirty="0"/>
              <a:t> her faith many decades earlier. As I understand this happened when Blessed Hanna was still alive but the friendship continued. Some time before </a:t>
            </a:r>
            <a:r>
              <a:rPr lang="en-US" sz="1300" dirty="0" err="1"/>
              <a:t>Zofia</a:t>
            </a:r>
            <a:r>
              <a:rPr lang="en-US" sz="1300" dirty="0"/>
              <a:t> lost consciousness she visited Hanna's grave during which she got an urge to recite the Our Father. However, she could not remember the words and began to cry and shouted 'Hanna save me'. </a:t>
            </a:r>
            <a:r>
              <a:rPr lang="en-US" sz="1300" dirty="0" err="1"/>
              <a:t>Zofia</a:t>
            </a:r>
            <a:r>
              <a:rPr lang="en-US" sz="1300" dirty="0"/>
              <a:t> reported that just as she was losing consciousness that Hanna reassured her that she would be alright. </a:t>
            </a:r>
          </a:p>
          <a:p>
            <a:r>
              <a:rPr lang="en-US" sz="1300" dirty="0"/>
              <a:t> </a:t>
            </a:r>
          </a:p>
          <a:p>
            <a:r>
              <a:rPr lang="en-US" sz="1300" dirty="0"/>
              <a:t>After </a:t>
            </a:r>
            <a:r>
              <a:rPr lang="en-US" sz="1300" dirty="0" err="1"/>
              <a:t>Zofia's</a:t>
            </a:r>
            <a:r>
              <a:rPr lang="en-US" sz="1300" dirty="0"/>
              <a:t> recovery she asked to be brought to the hospital chapel and cried throughout the length of Mass. So, not only was her physical life saved but also her soul.</a:t>
            </a:r>
          </a:p>
          <a:p>
            <a:endParaRPr lang="en-US" dirty="0"/>
          </a:p>
        </p:txBody>
      </p:sp>
      <p:sp>
        <p:nvSpPr>
          <p:cNvPr id="4" name="Slide Number Placeholder 3"/>
          <p:cNvSpPr>
            <a:spLocks noGrp="1"/>
          </p:cNvSpPr>
          <p:nvPr>
            <p:ph type="sldNum" sz="quarter" idx="10"/>
          </p:nvPr>
        </p:nvSpPr>
        <p:spPr/>
        <p:txBody>
          <a:bodyPr/>
          <a:lstStyle/>
          <a:p>
            <a:fld id="{DEBE4CFB-BC23-42E3-A296-4B5BB4F71ABC}" type="slidenum">
              <a:rPr lang="en-US" smtClean="0"/>
              <a:t>17</a:t>
            </a:fld>
            <a:endParaRPr lang="en-US"/>
          </a:p>
        </p:txBody>
      </p:sp>
    </p:spTree>
    <p:extLst>
      <p:ext uri="{BB962C8B-B14F-4D97-AF65-F5344CB8AC3E}">
        <p14:creationId xmlns:p14="http://schemas.microsoft.com/office/powerpoint/2010/main" val="4141849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5/18/2018</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5/18/2018</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Beatification of </a:t>
            </a:r>
            <a:br>
              <a:rPr lang="en-US" dirty="0" smtClean="0"/>
            </a:br>
            <a:r>
              <a:rPr lang="en-US" dirty="0" err="1" smtClean="0"/>
              <a:t>hanna</a:t>
            </a:r>
            <a:r>
              <a:rPr lang="en-US" dirty="0" smtClean="0"/>
              <a:t> </a:t>
            </a:r>
            <a:r>
              <a:rPr lang="en-US" dirty="0" err="1" smtClean="0"/>
              <a:t>chrzanowska</a:t>
            </a:r>
            <a:r>
              <a:rPr lang="en-US" dirty="0" smtClean="0"/>
              <a:t/>
            </a:r>
            <a:br>
              <a:rPr lang="en-US" dirty="0" smtClean="0"/>
            </a:br>
            <a:r>
              <a:rPr lang="en-US" sz="2100" dirty="0" smtClean="0"/>
              <a:t>Lay Catholic Nurse</a:t>
            </a:r>
            <a:r>
              <a:rPr lang="en-US" dirty="0" smtClean="0"/>
              <a:t/>
            </a:r>
            <a:br>
              <a:rPr lang="en-US" dirty="0" smtClean="0"/>
            </a:br>
            <a:r>
              <a:rPr lang="en-US" sz="3300" dirty="0" smtClean="0"/>
              <a:t>1902-1973</a:t>
            </a:r>
            <a:endParaRPr lang="en-US" sz="33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6737" y="483054"/>
            <a:ext cx="2334438" cy="3946865"/>
          </a:xfrm>
          <a:prstGeom prst="rect">
            <a:avLst/>
          </a:prstGeom>
        </p:spPr>
      </p:pic>
      <p:sp>
        <p:nvSpPr>
          <p:cNvPr id="6" name="Rectangle 5"/>
          <p:cNvSpPr/>
          <p:nvPr/>
        </p:nvSpPr>
        <p:spPr>
          <a:xfrm>
            <a:off x="9328483" y="4489142"/>
            <a:ext cx="2679032" cy="1477328"/>
          </a:xfrm>
          <a:prstGeom prst="rect">
            <a:avLst/>
          </a:prstGeom>
        </p:spPr>
        <p:txBody>
          <a:bodyPr wrap="square">
            <a:spAutoFit/>
          </a:bodyPr>
          <a:lstStyle/>
          <a:p>
            <a:r>
              <a:rPr lang="en-US" i="1" dirty="0">
                <a:latin typeface="Lato"/>
              </a:rPr>
              <a:t>It was the first time that a professional group had petitioned the Church to </a:t>
            </a:r>
            <a:r>
              <a:rPr lang="en-US" i="1" dirty="0" err="1">
                <a:latin typeface="Lato"/>
              </a:rPr>
              <a:t>canonise</a:t>
            </a:r>
            <a:r>
              <a:rPr lang="en-US" i="1" dirty="0">
                <a:latin typeface="Lato"/>
              </a:rPr>
              <a:t> one of its members!</a:t>
            </a:r>
            <a:r>
              <a:rPr lang="en-US" i="1" dirty="0">
                <a:solidFill>
                  <a:srgbClr val="444444"/>
                </a:solidFill>
                <a:latin typeface="Lato"/>
              </a:rPr>
              <a:t> </a:t>
            </a:r>
            <a:endParaRPr lang="en-US" dirty="0"/>
          </a:p>
        </p:txBody>
      </p:sp>
      <p:sp>
        <p:nvSpPr>
          <p:cNvPr id="7" name="Subtitle 2"/>
          <p:cNvSpPr txBox="1">
            <a:spLocks/>
          </p:cNvSpPr>
          <p:nvPr/>
        </p:nvSpPr>
        <p:spPr>
          <a:xfrm>
            <a:off x="1963124" y="3535793"/>
            <a:ext cx="5943748" cy="146719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r>
              <a:rPr lang="en-US" dirty="0" smtClean="0"/>
              <a:t>April 28, 2018</a:t>
            </a:r>
          </a:p>
          <a:p>
            <a:r>
              <a:rPr lang="en-US" dirty="0" smtClean="0"/>
              <a:t>Diocese of Krakow, Poland</a:t>
            </a:r>
          </a:p>
        </p:txBody>
      </p:sp>
      <p:sp>
        <p:nvSpPr>
          <p:cNvPr id="8" name="TextBox 7"/>
          <p:cNvSpPr txBox="1"/>
          <p:nvPr/>
        </p:nvSpPr>
        <p:spPr>
          <a:xfrm>
            <a:off x="1963123" y="4489142"/>
            <a:ext cx="7153445" cy="1846659"/>
          </a:xfrm>
          <a:prstGeom prst="rect">
            <a:avLst/>
          </a:prstGeom>
          <a:noFill/>
        </p:spPr>
        <p:txBody>
          <a:bodyPr wrap="square" rtlCol="0">
            <a:spAutoFit/>
          </a:bodyPr>
          <a:lstStyle/>
          <a:p>
            <a:r>
              <a:rPr lang="en-US" dirty="0" smtClean="0"/>
              <a:t>Presentation by Diana Ruzicka, RN, MSN, MA, MA, CNS-BC</a:t>
            </a:r>
          </a:p>
          <a:p>
            <a:r>
              <a:rPr lang="en-US" dirty="0" smtClean="0"/>
              <a:t>President, National Association of Catholic Nurses, U.S.A. (2017-2018)</a:t>
            </a:r>
          </a:p>
          <a:p>
            <a:endParaRPr lang="en-US" dirty="0" smtClean="0"/>
          </a:p>
          <a:p>
            <a:r>
              <a:rPr lang="en-US" sz="1400" dirty="0" smtClean="0"/>
              <a:t>Pictures furnished by Geraldine McSweeney, </a:t>
            </a:r>
            <a:r>
              <a:rPr lang="en-US" sz="1400" dirty="0" smtClean="0"/>
              <a:t>President, </a:t>
            </a:r>
            <a:r>
              <a:rPr lang="en-US" sz="1400" dirty="0" smtClean="0"/>
              <a:t>International Catholic Committee of Nurses and Medico-Social Assistants and Gosia Brykczynska, author on the Life of Hanna who both participated in the beatification ceremony. </a:t>
            </a:r>
            <a:endParaRPr lang="en-US" dirty="0"/>
          </a:p>
        </p:txBody>
      </p:sp>
      <p:sp>
        <p:nvSpPr>
          <p:cNvPr id="3" name="TextBox 2"/>
          <p:cNvSpPr txBox="1"/>
          <p:nvPr/>
        </p:nvSpPr>
        <p:spPr>
          <a:xfrm>
            <a:off x="9912096" y="6488668"/>
            <a:ext cx="2279904" cy="369332"/>
          </a:xfrm>
          <a:prstGeom prst="rect">
            <a:avLst/>
          </a:prstGeom>
          <a:noFill/>
        </p:spPr>
        <p:txBody>
          <a:bodyPr wrap="square" rtlCol="0">
            <a:spAutoFit/>
          </a:bodyPr>
          <a:lstStyle/>
          <a:p>
            <a:r>
              <a:rPr lang="en-US" dirty="0" smtClean="0"/>
              <a:t>www.nacn-usa.org</a:t>
            </a:r>
            <a:endParaRPr lang="en-US" dirty="0"/>
          </a:p>
        </p:txBody>
      </p:sp>
    </p:spTree>
    <p:extLst>
      <p:ext uri="{BB962C8B-B14F-4D97-AF65-F5344CB8AC3E}">
        <p14:creationId xmlns:p14="http://schemas.microsoft.com/office/powerpoint/2010/main" val="77310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53745" y="203714"/>
            <a:ext cx="8572901" cy="5582249"/>
          </a:xfrm>
        </p:spPr>
      </p:pic>
      <p:sp>
        <p:nvSpPr>
          <p:cNvPr id="7" name="Rectangle 6"/>
          <p:cNvSpPr/>
          <p:nvPr/>
        </p:nvSpPr>
        <p:spPr>
          <a:xfrm>
            <a:off x="1645920" y="5767858"/>
            <a:ext cx="8988552" cy="923330"/>
          </a:xfrm>
          <a:prstGeom prst="rect">
            <a:avLst/>
          </a:prstGeom>
        </p:spPr>
        <p:txBody>
          <a:bodyPr wrap="square">
            <a:spAutoFit/>
          </a:bodyPr>
          <a:lstStyle/>
          <a:p>
            <a:pPr algn="ctr"/>
            <a:r>
              <a:rPr lang="en-US" dirty="0"/>
              <a:t>Group of Nurses &amp; Midwives. Midwives have red stripes on their </a:t>
            </a:r>
            <a:r>
              <a:rPr lang="en-US" dirty="0" smtClean="0"/>
              <a:t>hats</a:t>
            </a:r>
          </a:p>
          <a:p>
            <a:pPr algn="ctr"/>
            <a:r>
              <a:rPr lang="en-US" dirty="0" smtClean="0"/>
              <a:t>and </a:t>
            </a:r>
            <a:r>
              <a:rPr lang="en-US" dirty="0"/>
              <a:t>nurses have </a:t>
            </a:r>
            <a:r>
              <a:rPr lang="en-US" dirty="0" smtClean="0"/>
              <a:t>black stripes --- At </a:t>
            </a:r>
            <a:r>
              <a:rPr lang="en-US" dirty="0"/>
              <a:t>the </a:t>
            </a:r>
            <a:r>
              <a:rPr lang="en-US" dirty="0" smtClean="0"/>
              <a:t>beatification ceremony</a:t>
            </a:r>
          </a:p>
          <a:p>
            <a:pPr algn="ctr"/>
            <a:r>
              <a:rPr lang="en-US" dirty="0" smtClean="0"/>
              <a:t>April 28, 2018, Sanctuary of Divine Mercy, Krakow, Poland</a:t>
            </a:r>
            <a:endParaRPr lang="en-US" dirty="0"/>
          </a:p>
        </p:txBody>
      </p:sp>
    </p:spTree>
    <p:extLst>
      <p:ext uri="{BB962C8B-B14F-4D97-AF65-F5344CB8AC3E}">
        <p14:creationId xmlns:p14="http://schemas.microsoft.com/office/powerpoint/2010/main" val="3472444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30424" y="288073"/>
            <a:ext cx="6298163" cy="2862322"/>
          </a:xfrm>
          <a:prstGeom prst="rect">
            <a:avLst/>
          </a:prstGeom>
        </p:spPr>
        <p:txBody>
          <a:bodyPr wrap="square">
            <a:spAutoFit/>
          </a:bodyPr>
          <a:lstStyle/>
          <a:p>
            <a:pPr algn="ctr"/>
            <a:r>
              <a:rPr lang="en-US" b="1" dirty="0" smtClean="0">
                <a:solidFill>
                  <a:srgbClr val="002060"/>
                </a:solidFill>
              </a:rPr>
              <a:t>Geraldine McSweeney, </a:t>
            </a:r>
            <a:r>
              <a:rPr lang="en-US" dirty="0" smtClean="0">
                <a:solidFill>
                  <a:srgbClr val="002060"/>
                </a:solidFill>
              </a:rPr>
              <a:t>CICIAMS International President </a:t>
            </a:r>
            <a:r>
              <a:rPr lang="en-US" dirty="0">
                <a:solidFill>
                  <a:srgbClr val="002060"/>
                </a:solidFill>
              </a:rPr>
              <a:t>carried the small lighted oil lamp behind </a:t>
            </a:r>
            <a:r>
              <a:rPr lang="en-US" b="1" dirty="0">
                <a:solidFill>
                  <a:srgbClr val="002060"/>
                </a:solidFill>
              </a:rPr>
              <a:t>Helena </a:t>
            </a:r>
            <a:r>
              <a:rPr lang="en-US" b="1" dirty="0" err="1" smtClean="0">
                <a:solidFill>
                  <a:srgbClr val="002060"/>
                </a:solidFill>
              </a:rPr>
              <a:t>Matoga</a:t>
            </a:r>
            <a:r>
              <a:rPr lang="en-US" b="1" dirty="0" smtClean="0">
                <a:solidFill>
                  <a:srgbClr val="002060"/>
                </a:solidFill>
              </a:rPr>
              <a:t>, RN</a:t>
            </a:r>
            <a:r>
              <a:rPr lang="en-US" dirty="0" smtClean="0">
                <a:solidFill>
                  <a:srgbClr val="002060"/>
                </a:solidFill>
              </a:rPr>
              <a:t> (Poland), </a:t>
            </a:r>
            <a:r>
              <a:rPr lang="en-US" dirty="0">
                <a:solidFill>
                  <a:srgbClr val="002060"/>
                </a:solidFill>
              </a:rPr>
              <a:t>a student of Hanna’s and also the vice postulator for the cause of her canonization, who was carrying Hanna’s relics. Also carrying the lamps were </a:t>
            </a:r>
            <a:r>
              <a:rPr lang="en-US" b="1" dirty="0">
                <a:solidFill>
                  <a:srgbClr val="002060"/>
                </a:solidFill>
              </a:rPr>
              <a:t>Marie Romagnano</a:t>
            </a:r>
            <a:r>
              <a:rPr lang="en-US" b="1" dirty="0" smtClean="0">
                <a:solidFill>
                  <a:srgbClr val="002060"/>
                </a:solidFill>
              </a:rPr>
              <a:t>, </a:t>
            </a:r>
            <a:r>
              <a:rPr lang="en-US" b="1" dirty="0" smtClean="0">
                <a:solidFill>
                  <a:srgbClr val="002060"/>
                </a:solidFill>
              </a:rPr>
              <a:t>RN, </a:t>
            </a:r>
            <a:r>
              <a:rPr lang="en-US" dirty="0">
                <a:solidFill>
                  <a:srgbClr val="002060"/>
                </a:solidFill>
              </a:rPr>
              <a:t>Founder and President of Healthcare Professionals for Divine </a:t>
            </a:r>
            <a:r>
              <a:rPr lang="en-US" dirty="0" smtClean="0">
                <a:solidFill>
                  <a:srgbClr val="002060"/>
                </a:solidFill>
              </a:rPr>
              <a:t>Mercy (USA) and </a:t>
            </a:r>
            <a:r>
              <a:rPr lang="en-US" b="1" dirty="0" smtClean="0">
                <a:solidFill>
                  <a:srgbClr val="002060"/>
                </a:solidFill>
              </a:rPr>
              <a:t>Dr</a:t>
            </a:r>
            <a:r>
              <a:rPr lang="en-US" b="1" dirty="0">
                <a:solidFill>
                  <a:srgbClr val="002060"/>
                </a:solidFill>
              </a:rPr>
              <a:t>. Gosia </a:t>
            </a:r>
            <a:r>
              <a:rPr lang="en-US" b="1" dirty="0" err="1" smtClean="0">
                <a:solidFill>
                  <a:srgbClr val="002060"/>
                </a:solidFill>
              </a:rPr>
              <a:t>Brzykczynska</a:t>
            </a:r>
            <a:r>
              <a:rPr lang="en-US" b="1" dirty="0" smtClean="0">
                <a:solidFill>
                  <a:srgbClr val="002060"/>
                </a:solidFill>
              </a:rPr>
              <a:t>, PhD, RN </a:t>
            </a:r>
            <a:r>
              <a:rPr lang="en-US" sz="1600" dirty="0" smtClean="0">
                <a:solidFill>
                  <a:srgbClr val="002060"/>
                </a:solidFill>
              </a:rPr>
              <a:t>(author of </a:t>
            </a:r>
            <a:r>
              <a:rPr lang="en-US" sz="1600" i="1" dirty="0" err="1" smtClean="0">
                <a:solidFill>
                  <a:srgbClr val="002060"/>
                </a:solidFill>
              </a:rPr>
              <a:t>Colours</a:t>
            </a:r>
            <a:r>
              <a:rPr lang="en-US" sz="1600" i="1" dirty="0" smtClean="0">
                <a:solidFill>
                  <a:srgbClr val="002060"/>
                </a:solidFill>
              </a:rPr>
              <a:t> of Fire: Biography of Hanna </a:t>
            </a:r>
            <a:r>
              <a:rPr lang="en-US" sz="1600" i="1" dirty="0" err="1" smtClean="0">
                <a:solidFill>
                  <a:srgbClr val="002060"/>
                </a:solidFill>
              </a:rPr>
              <a:t>Chrzanowska</a:t>
            </a:r>
            <a:r>
              <a:rPr lang="en-US" sz="1600" i="1" dirty="0" smtClean="0">
                <a:solidFill>
                  <a:srgbClr val="002060"/>
                </a:solidFill>
              </a:rPr>
              <a:t> – a wise and compassionate nurse</a:t>
            </a:r>
            <a:r>
              <a:rPr lang="en-US" sz="1600" dirty="0" smtClean="0">
                <a:solidFill>
                  <a:srgbClr val="002060"/>
                </a:solidFill>
              </a:rPr>
              <a:t>).</a:t>
            </a:r>
            <a:endParaRPr lang="en-US" sz="1600" dirty="0">
              <a:solidFill>
                <a:srgbClr val="00206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9890" y="310896"/>
            <a:ext cx="4770055" cy="636219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00" y="2884175"/>
            <a:ext cx="883368" cy="1215637"/>
          </a:xfrm>
          <a:prstGeom prst="rect">
            <a:avLst/>
          </a:prstGeom>
        </p:spPr>
      </p:pic>
      <p:sp>
        <p:nvSpPr>
          <p:cNvPr id="12" name="Rectangle 11"/>
          <p:cNvSpPr/>
          <p:nvPr/>
        </p:nvSpPr>
        <p:spPr>
          <a:xfrm>
            <a:off x="976668" y="3086227"/>
            <a:ext cx="6363477" cy="3970318"/>
          </a:xfrm>
          <a:prstGeom prst="rect">
            <a:avLst/>
          </a:prstGeom>
        </p:spPr>
        <p:txBody>
          <a:bodyPr wrap="square">
            <a:spAutoFit/>
          </a:bodyPr>
          <a:lstStyle/>
          <a:p>
            <a:r>
              <a:rPr lang="en-US" b="1" dirty="0">
                <a:solidFill>
                  <a:srgbClr val="F2F2F2"/>
                </a:solidFill>
                <a:latin typeface="Helvetica" panose="020B0604020202020204" pitchFamily="34" charset="0"/>
                <a:ea typeface="Times New Roman" panose="02020603050405020304" pitchFamily="18" charset="0"/>
              </a:rPr>
              <a:t>From Geraldine </a:t>
            </a:r>
            <a:r>
              <a:rPr lang="en-US" b="1" dirty="0" smtClean="0">
                <a:solidFill>
                  <a:srgbClr val="F2F2F2"/>
                </a:solidFill>
                <a:latin typeface="Helvetica" panose="020B0604020202020204" pitchFamily="34" charset="0"/>
                <a:ea typeface="Times New Roman" panose="02020603050405020304" pitchFamily="18" charset="0"/>
              </a:rPr>
              <a:t>McSweeney, </a:t>
            </a:r>
            <a:r>
              <a:rPr lang="en-US" b="1" dirty="0" smtClean="0">
                <a:solidFill>
                  <a:srgbClr val="F2F2F2"/>
                </a:solidFill>
                <a:latin typeface="Helvetica" panose="020B0604020202020204" pitchFamily="34" charset="0"/>
                <a:ea typeface="Times New Roman" panose="02020603050405020304" pitchFamily="18" charset="0"/>
              </a:rPr>
              <a:t>CICIAMS International President</a:t>
            </a:r>
            <a:r>
              <a:rPr lang="en-US" dirty="0" smtClean="0">
                <a:solidFill>
                  <a:srgbClr val="F2F2F2"/>
                </a:solidFill>
                <a:latin typeface="Helvetica" panose="020B0604020202020204" pitchFamily="34" charset="0"/>
                <a:ea typeface="Times New Roman" panose="02020603050405020304" pitchFamily="18" charset="0"/>
              </a:rPr>
              <a:t>, </a:t>
            </a:r>
            <a:r>
              <a:rPr lang="en-US" i="1" dirty="0">
                <a:solidFill>
                  <a:srgbClr val="F2F2F2"/>
                </a:solidFill>
                <a:latin typeface="Helvetica" panose="020B0604020202020204" pitchFamily="34" charset="0"/>
                <a:ea typeface="Times New Roman" panose="02020603050405020304" pitchFamily="18" charset="0"/>
              </a:rPr>
              <a:t>“The ceremony today [Saturday, April 28, 2018] was fantastic — so joyful and </a:t>
            </a:r>
            <a:r>
              <a:rPr lang="en-US" i="1" dirty="0" smtClean="0">
                <a:solidFill>
                  <a:srgbClr val="F2F2F2"/>
                </a:solidFill>
                <a:latin typeface="Helvetica" panose="020B0604020202020204" pitchFamily="34" charset="0"/>
                <a:ea typeface="Times New Roman" panose="02020603050405020304" pitchFamily="18" charset="0"/>
              </a:rPr>
              <a:t>spiritual. There </a:t>
            </a:r>
            <a:r>
              <a:rPr lang="en-US" i="1" dirty="0">
                <a:solidFill>
                  <a:srgbClr val="F2F2F2"/>
                </a:solidFill>
                <a:latin typeface="Helvetica" panose="020B0604020202020204" pitchFamily="34" charset="0"/>
                <a:ea typeface="Times New Roman" panose="02020603050405020304" pitchFamily="18" charset="0"/>
              </a:rPr>
              <a:t>was music and clapping as we walked the length of the Basilica. The Polish nurses were to be awed — they did such great work. There were hundreds of them there </a:t>
            </a:r>
            <a:r>
              <a:rPr lang="en-US" i="1" dirty="0" smtClean="0">
                <a:solidFill>
                  <a:srgbClr val="F2F2F2"/>
                </a:solidFill>
                <a:latin typeface="Helvetica" panose="020B0604020202020204" pitchFamily="34" charset="0"/>
                <a:ea typeface="Times New Roman" panose="02020603050405020304" pitchFamily="18" charset="0"/>
              </a:rPr>
              <a:t>in </a:t>
            </a:r>
            <a:r>
              <a:rPr lang="en-US" i="1" dirty="0">
                <a:solidFill>
                  <a:srgbClr val="F2F2F2"/>
                </a:solidFill>
                <a:latin typeface="Helvetica" panose="020B0604020202020204" pitchFamily="34" charset="0"/>
                <a:ea typeface="Times New Roman" panose="02020603050405020304" pitchFamily="18" charset="0"/>
              </a:rPr>
              <a:t>dress uniform which they wear on special occasions. Hundreds of clergy con-celebrated the Mass, the Chief Celebrant was </a:t>
            </a:r>
            <a:r>
              <a:rPr lang="en-US" i="1" dirty="0" smtClean="0">
                <a:solidFill>
                  <a:srgbClr val="F2F2F2"/>
                </a:solidFill>
                <a:latin typeface="Helvetica" panose="020B0604020202020204" pitchFamily="34" charset="0"/>
                <a:ea typeface="Times New Roman" panose="02020603050405020304" pitchFamily="18" charset="0"/>
              </a:rPr>
              <a:t>Cardinal Angelo Amato, </a:t>
            </a:r>
            <a:r>
              <a:rPr lang="en-US" i="1" dirty="0">
                <a:solidFill>
                  <a:srgbClr val="F2F2F2"/>
                </a:solidFill>
                <a:latin typeface="Helvetica" panose="020B0604020202020204" pitchFamily="34" charset="0"/>
                <a:ea typeface="Times New Roman" panose="02020603050405020304" pitchFamily="18" charset="0"/>
              </a:rPr>
              <a:t>Prefect for the Causes of Persons for Canonization. He, of course, bestowed the blessed honor. The choir was beautiful, their singing would lift you to heaven! There were thousands in the grounds the Basilica where the ceremony was relayed on giant screens.”</a:t>
            </a:r>
            <a:br>
              <a:rPr lang="en-US" i="1" dirty="0">
                <a:solidFill>
                  <a:srgbClr val="F2F2F2"/>
                </a:solidFill>
                <a:latin typeface="Helvetica" panose="020B0604020202020204" pitchFamily="34" charset="0"/>
                <a:ea typeface="Times New Roman" panose="02020603050405020304" pitchFamily="18" charset="0"/>
              </a:rPr>
            </a:br>
            <a:endParaRPr lang="en-US" i="1" dirty="0"/>
          </a:p>
        </p:txBody>
      </p:sp>
    </p:spTree>
    <p:extLst>
      <p:ext uri="{BB962C8B-B14F-4D97-AF65-F5344CB8AC3E}">
        <p14:creationId xmlns:p14="http://schemas.microsoft.com/office/powerpoint/2010/main" val="3199751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997606" y="344438"/>
            <a:ext cx="3068888" cy="4939814"/>
          </a:xfrm>
          <a:prstGeom prst="rect">
            <a:avLst/>
          </a:prstGeom>
        </p:spPr>
        <p:txBody>
          <a:bodyPr wrap="square">
            <a:spAutoFit/>
          </a:bodyPr>
          <a:lstStyle/>
          <a:p>
            <a:pPr algn="ctr"/>
            <a:r>
              <a:rPr lang="en-US" sz="2100" dirty="0" smtClean="0"/>
              <a:t>Geraldine McSweeney, </a:t>
            </a:r>
            <a:r>
              <a:rPr lang="en-US" sz="2100" dirty="0" smtClean="0"/>
              <a:t>CICIAMS International President </a:t>
            </a:r>
            <a:r>
              <a:rPr lang="en-US" sz="2100" dirty="0" smtClean="0"/>
              <a:t>(center) followed by Gosia Brykczynska, PhD, RN (blue) and Marie Romagnano, RN carrying lamps behind the relics of Hanna </a:t>
            </a:r>
            <a:r>
              <a:rPr lang="en-US" sz="2100" dirty="0" err="1" smtClean="0"/>
              <a:t>Chrzanowska</a:t>
            </a:r>
            <a:r>
              <a:rPr lang="en-US" sz="2100" dirty="0" smtClean="0"/>
              <a:t> Lay Catholic nurse</a:t>
            </a:r>
          </a:p>
          <a:p>
            <a:pPr algn="ctr"/>
            <a:r>
              <a:rPr lang="en-US" sz="2100" dirty="0" smtClean="0"/>
              <a:t>April 28, 2018</a:t>
            </a:r>
          </a:p>
          <a:p>
            <a:pPr algn="ctr"/>
            <a:r>
              <a:rPr lang="en-US" sz="2100" dirty="0" smtClean="0"/>
              <a:t>Sanctuary of Divine Mercy, Krakow, Poland</a:t>
            </a:r>
            <a:endParaRPr lang="en-US" sz="21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823" y="197219"/>
            <a:ext cx="8394421" cy="6228441"/>
          </a:xfrm>
          <a:prstGeom prst="rect">
            <a:avLst/>
          </a:prstGeom>
        </p:spPr>
      </p:pic>
      <p:sp>
        <p:nvSpPr>
          <p:cNvPr id="8" name="Rectangle 7"/>
          <p:cNvSpPr/>
          <p:nvPr/>
        </p:nvSpPr>
        <p:spPr>
          <a:xfrm>
            <a:off x="9571349" y="5751011"/>
            <a:ext cx="2495145" cy="954107"/>
          </a:xfrm>
          <a:prstGeom prst="rect">
            <a:avLst/>
          </a:prstGeom>
        </p:spPr>
        <p:txBody>
          <a:bodyPr wrap="square">
            <a:spAutoFit/>
          </a:bodyPr>
          <a:lstStyle/>
          <a:p>
            <a:r>
              <a:rPr lang="en-US" sz="1400" dirty="0" smtClean="0"/>
              <a:t>CICIAMS=International Catholic Committee of Nurses and Medico-Social Assistants</a:t>
            </a:r>
            <a:endParaRPr lang="en-US" sz="1400" dirty="0"/>
          </a:p>
        </p:txBody>
      </p:sp>
    </p:spTree>
    <p:extLst>
      <p:ext uri="{BB962C8B-B14F-4D97-AF65-F5344CB8AC3E}">
        <p14:creationId xmlns:p14="http://schemas.microsoft.com/office/powerpoint/2010/main" val="311151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0320" y="2979420"/>
            <a:ext cx="5821680" cy="3878580"/>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6423292" cy="4279392"/>
          </a:xfrm>
        </p:spPr>
      </p:pic>
      <p:sp>
        <p:nvSpPr>
          <p:cNvPr id="6" name="TextBox 5"/>
          <p:cNvSpPr txBox="1"/>
          <p:nvPr/>
        </p:nvSpPr>
        <p:spPr>
          <a:xfrm>
            <a:off x="6565392" y="393192"/>
            <a:ext cx="5175504" cy="1754326"/>
          </a:xfrm>
          <a:prstGeom prst="rect">
            <a:avLst/>
          </a:prstGeom>
          <a:noFill/>
        </p:spPr>
        <p:txBody>
          <a:bodyPr wrap="square" rtlCol="0">
            <a:spAutoFit/>
          </a:bodyPr>
          <a:lstStyle/>
          <a:p>
            <a:r>
              <a:rPr lang="en-US" dirty="0"/>
              <a:t>A presentation of </a:t>
            </a:r>
            <a:r>
              <a:rPr lang="en-US" dirty="0" smtClean="0"/>
              <a:t>flower </a:t>
            </a:r>
            <a:r>
              <a:rPr lang="en-US" dirty="0"/>
              <a:t>made to Helena </a:t>
            </a:r>
            <a:r>
              <a:rPr lang="en-US" dirty="0" err="1"/>
              <a:t>Matoga</a:t>
            </a:r>
            <a:r>
              <a:rPr lang="en-US" dirty="0"/>
              <a:t>, </a:t>
            </a:r>
            <a:r>
              <a:rPr lang="en-US" dirty="0" smtClean="0"/>
              <a:t>RN, student </a:t>
            </a:r>
            <a:r>
              <a:rPr lang="en-US" dirty="0"/>
              <a:t>of Hanna </a:t>
            </a:r>
            <a:r>
              <a:rPr lang="en-US" dirty="0" err="1"/>
              <a:t>Chrzanowska</a:t>
            </a:r>
            <a:r>
              <a:rPr lang="en-US" dirty="0"/>
              <a:t>, and Vice Postulator of </a:t>
            </a:r>
            <a:r>
              <a:rPr lang="en-US" dirty="0" smtClean="0"/>
              <a:t>Hanna’s </a:t>
            </a:r>
            <a:r>
              <a:rPr lang="en-US" dirty="0"/>
              <a:t>cause, at the end of the Thanksgiving Mass - behind </a:t>
            </a:r>
            <a:r>
              <a:rPr lang="en-US" dirty="0" smtClean="0"/>
              <a:t>Dr. Gosia Brykczynska, PhD, RN &amp; Geraldine McSweeney, </a:t>
            </a:r>
            <a:r>
              <a:rPr lang="en-US" dirty="0" smtClean="0"/>
              <a:t>CICIAMS International </a:t>
            </a:r>
            <a:r>
              <a:rPr lang="en-US" dirty="0" smtClean="0"/>
              <a:t>President</a:t>
            </a:r>
            <a:endParaRPr lang="en-US" dirty="0"/>
          </a:p>
        </p:txBody>
      </p:sp>
      <p:sp>
        <p:nvSpPr>
          <p:cNvPr id="9" name="Rectangle 8"/>
          <p:cNvSpPr/>
          <p:nvPr/>
        </p:nvSpPr>
        <p:spPr>
          <a:xfrm>
            <a:off x="2093976" y="4968531"/>
            <a:ext cx="4105656" cy="1477328"/>
          </a:xfrm>
          <a:prstGeom prst="rect">
            <a:avLst/>
          </a:prstGeom>
        </p:spPr>
        <p:txBody>
          <a:bodyPr wrap="square">
            <a:spAutoFit/>
          </a:bodyPr>
          <a:lstStyle/>
          <a:p>
            <a:r>
              <a:rPr lang="en-US" dirty="0"/>
              <a:t>Geraldine </a:t>
            </a:r>
            <a:r>
              <a:rPr lang="en-US" dirty="0" smtClean="0"/>
              <a:t>McSweeney</a:t>
            </a:r>
            <a:r>
              <a:rPr lang="en-US" dirty="0" smtClean="0"/>
              <a:t>, CICIAMS International President at </a:t>
            </a:r>
            <a:r>
              <a:rPr lang="en-US" dirty="0" smtClean="0"/>
              <a:t>the Thanksgiving Mass in St. Nicholas Church </a:t>
            </a:r>
            <a:r>
              <a:rPr lang="en-US" dirty="0"/>
              <a:t>with Helena </a:t>
            </a:r>
            <a:r>
              <a:rPr lang="en-US" dirty="0" err="1" smtClean="0"/>
              <a:t>Matoga</a:t>
            </a:r>
            <a:r>
              <a:rPr lang="en-US" dirty="0" smtClean="0"/>
              <a:t>, RN </a:t>
            </a:r>
            <a:r>
              <a:rPr lang="en-US" dirty="0"/>
              <a:t>to her </a:t>
            </a:r>
            <a:r>
              <a:rPr lang="en-US" dirty="0" smtClean="0"/>
              <a:t>right April 29, 2018</a:t>
            </a:r>
            <a:endParaRPr lang="en-US" dirty="0"/>
          </a:p>
        </p:txBody>
      </p:sp>
    </p:spTree>
    <p:extLst>
      <p:ext uri="{BB962C8B-B14F-4D97-AF65-F5344CB8AC3E}">
        <p14:creationId xmlns:p14="http://schemas.microsoft.com/office/powerpoint/2010/main" val="3275969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34" y="0"/>
            <a:ext cx="5143500" cy="6858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520" y="1691640"/>
            <a:ext cx="6888480" cy="5166360"/>
          </a:xfrm>
          <a:prstGeom prst="rect">
            <a:avLst/>
          </a:prstGeom>
        </p:spPr>
      </p:pic>
      <p:sp>
        <p:nvSpPr>
          <p:cNvPr id="6" name="Rectangle 5"/>
          <p:cNvSpPr/>
          <p:nvPr/>
        </p:nvSpPr>
        <p:spPr>
          <a:xfrm>
            <a:off x="5303519" y="124891"/>
            <a:ext cx="4109421" cy="646331"/>
          </a:xfrm>
          <a:prstGeom prst="rect">
            <a:avLst/>
          </a:prstGeom>
        </p:spPr>
        <p:txBody>
          <a:bodyPr wrap="square">
            <a:spAutoFit/>
          </a:bodyPr>
          <a:lstStyle/>
          <a:p>
            <a:r>
              <a:rPr lang="en-US" dirty="0"/>
              <a:t>The School of Nursing in Krakow where Hanna </a:t>
            </a:r>
            <a:r>
              <a:rPr lang="en-US" dirty="0" err="1" smtClean="0"/>
              <a:t>Chrzanowska</a:t>
            </a:r>
            <a:r>
              <a:rPr lang="en-US" dirty="0" smtClean="0"/>
              <a:t> taught</a:t>
            </a:r>
            <a:endParaRPr lang="en-US" dirty="0"/>
          </a:p>
        </p:txBody>
      </p:sp>
      <p:sp>
        <p:nvSpPr>
          <p:cNvPr id="7" name="Rectangle 6"/>
          <p:cNvSpPr/>
          <p:nvPr/>
        </p:nvSpPr>
        <p:spPr>
          <a:xfrm>
            <a:off x="6563861" y="1322308"/>
            <a:ext cx="4879862" cy="369332"/>
          </a:xfrm>
          <a:prstGeom prst="rect">
            <a:avLst/>
          </a:prstGeom>
        </p:spPr>
        <p:txBody>
          <a:bodyPr wrap="none">
            <a:spAutoFit/>
          </a:bodyPr>
          <a:lstStyle/>
          <a:p>
            <a:r>
              <a:rPr lang="en-US" dirty="0"/>
              <a:t>The Picnic grounds of St. Nicholas Church</a:t>
            </a:r>
          </a:p>
        </p:txBody>
      </p:sp>
    </p:spTree>
    <p:extLst>
      <p:ext uri="{BB962C8B-B14F-4D97-AF65-F5344CB8AC3E}">
        <p14:creationId xmlns:p14="http://schemas.microsoft.com/office/powerpoint/2010/main" val="2106511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1078" y="0"/>
            <a:ext cx="4661002" cy="6217920"/>
          </a:xfrm>
        </p:spPr>
      </p:pic>
      <p:sp>
        <p:nvSpPr>
          <p:cNvPr id="6" name="Rectangle 5"/>
          <p:cNvSpPr/>
          <p:nvPr/>
        </p:nvSpPr>
        <p:spPr>
          <a:xfrm>
            <a:off x="1025556" y="6217920"/>
            <a:ext cx="4784381" cy="646331"/>
          </a:xfrm>
          <a:prstGeom prst="rect">
            <a:avLst/>
          </a:prstGeom>
        </p:spPr>
        <p:txBody>
          <a:bodyPr wrap="square">
            <a:spAutoFit/>
          </a:bodyPr>
          <a:lstStyle/>
          <a:p>
            <a:pPr algn="ctr"/>
            <a:r>
              <a:rPr lang="en-US" dirty="0"/>
              <a:t>The Main Altar in St. Nicholas Church (the Nurses Church)</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7305" y="770989"/>
            <a:ext cx="4875733" cy="6087011"/>
          </a:xfrm>
          <a:prstGeom prst="rect">
            <a:avLst/>
          </a:prstGeom>
        </p:spPr>
      </p:pic>
      <p:sp>
        <p:nvSpPr>
          <p:cNvPr id="8" name="Rectangle 7"/>
          <p:cNvSpPr/>
          <p:nvPr/>
        </p:nvSpPr>
        <p:spPr>
          <a:xfrm>
            <a:off x="6447305" y="124658"/>
            <a:ext cx="4806696" cy="646331"/>
          </a:xfrm>
          <a:prstGeom prst="rect">
            <a:avLst/>
          </a:prstGeom>
        </p:spPr>
        <p:txBody>
          <a:bodyPr wrap="square">
            <a:spAutoFit/>
          </a:bodyPr>
          <a:lstStyle/>
          <a:p>
            <a:pPr algn="ctr"/>
            <a:r>
              <a:rPr lang="en-US" dirty="0"/>
              <a:t>The side Altar with Hanna </a:t>
            </a:r>
            <a:r>
              <a:rPr lang="en-US" dirty="0" err="1"/>
              <a:t>Chrznowska's</a:t>
            </a:r>
            <a:r>
              <a:rPr lang="en-US" dirty="0"/>
              <a:t> remains in the sarcophagus</a:t>
            </a:r>
          </a:p>
        </p:txBody>
      </p:sp>
    </p:spTree>
    <p:extLst>
      <p:ext uri="{BB962C8B-B14F-4D97-AF65-F5344CB8AC3E}">
        <p14:creationId xmlns:p14="http://schemas.microsoft.com/office/powerpoint/2010/main" val="656211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5558" y="5367648"/>
            <a:ext cx="8726905" cy="1384995"/>
          </a:xfrm>
          <a:prstGeom prst="rect">
            <a:avLst/>
          </a:prstGeom>
        </p:spPr>
        <p:txBody>
          <a:bodyPr wrap="square">
            <a:spAutoFit/>
          </a:bodyPr>
          <a:lstStyle/>
          <a:p>
            <a:pPr algn="ctr"/>
            <a:r>
              <a:rPr lang="en-US" sz="2800" dirty="0"/>
              <a:t>Relics of </a:t>
            </a:r>
            <a:r>
              <a:rPr lang="en-US" sz="2800" dirty="0" smtClean="0"/>
              <a:t>Blessed </a:t>
            </a:r>
            <a:r>
              <a:rPr lang="en-US" sz="2800" dirty="0"/>
              <a:t>Hanna </a:t>
            </a:r>
            <a:r>
              <a:rPr lang="en-US" sz="2800" dirty="0" err="1"/>
              <a:t>Chrzanowski</a:t>
            </a:r>
            <a:r>
              <a:rPr lang="en-US" sz="2800" dirty="0"/>
              <a:t>, </a:t>
            </a:r>
            <a:r>
              <a:rPr lang="en-US" sz="2800" dirty="0" smtClean="0"/>
              <a:t>RN</a:t>
            </a:r>
          </a:p>
          <a:p>
            <a:pPr algn="ctr"/>
            <a:r>
              <a:rPr lang="en-US" sz="2800" dirty="0" smtClean="0"/>
              <a:t>Lay Catholic Nurse </a:t>
            </a:r>
          </a:p>
          <a:p>
            <a:pPr algn="ctr"/>
            <a:r>
              <a:rPr lang="en-US" sz="2800" dirty="0" smtClean="0"/>
              <a:t>Beatified </a:t>
            </a:r>
            <a:r>
              <a:rPr lang="en-US" sz="2800" dirty="0"/>
              <a:t>in </a:t>
            </a:r>
            <a:r>
              <a:rPr lang="en-US" sz="2800" dirty="0" smtClean="0"/>
              <a:t>Krakow, Poland, April 28, 2018</a:t>
            </a:r>
            <a:endParaRPr lang="en-US" sz="2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274" y="864871"/>
            <a:ext cx="3222636" cy="443577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5808" y="637808"/>
            <a:ext cx="6668052" cy="4662839"/>
          </a:xfrm>
          <a:prstGeom prst="rect">
            <a:avLst/>
          </a:prstGeom>
        </p:spPr>
      </p:pic>
    </p:spTree>
    <p:extLst>
      <p:ext uri="{BB962C8B-B14F-4D97-AF65-F5344CB8AC3E}">
        <p14:creationId xmlns:p14="http://schemas.microsoft.com/office/powerpoint/2010/main" val="269765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Miracle #1</a:t>
            </a:r>
            <a:endParaRPr lang="en-US" dirty="0"/>
          </a:p>
        </p:txBody>
      </p:sp>
      <p:sp>
        <p:nvSpPr>
          <p:cNvPr id="3" name="Content Placeholder 2"/>
          <p:cNvSpPr>
            <a:spLocks noGrp="1"/>
          </p:cNvSpPr>
          <p:nvPr>
            <p:ph idx="1"/>
          </p:nvPr>
        </p:nvSpPr>
        <p:spPr>
          <a:xfrm>
            <a:off x="2825834" y="1759592"/>
            <a:ext cx="7120374" cy="4827987"/>
          </a:xfrm>
        </p:spPr>
        <p:txBody>
          <a:bodyPr>
            <a:normAutofit/>
          </a:bodyPr>
          <a:lstStyle/>
          <a:p>
            <a:r>
              <a:rPr lang="en-US" dirty="0" err="1" smtClean="0"/>
              <a:t>Zofia</a:t>
            </a:r>
            <a:r>
              <a:rPr lang="en-US" dirty="0" smtClean="0"/>
              <a:t> </a:t>
            </a:r>
            <a:r>
              <a:rPr lang="en-US" dirty="0" err="1" smtClean="0"/>
              <a:t>Szledak-Cholewinska</a:t>
            </a:r>
            <a:r>
              <a:rPr lang="en-US" dirty="0" smtClean="0"/>
              <a:t>, friend and nurse</a:t>
            </a:r>
          </a:p>
          <a:p>
            <a:r>
              <a:rPr lang="en-US" dirty="0" smtClean="0"/>
              <a:t>Ruptured non-medically and non-surgically treatable aneurysm of the brain – 2001</a:t>
            </a:r>
          </a:p>
          <a:p>
            <a:r>
              <a:rPr lang="en-US" dirty="0" smtClean="0"/>
              <a:t>Coma x 6 weeks then no evidence of cerebral trauma. Full use of her limbs and speech</a:t>
            </a:r>
          </a:p>
          <a:p>
            <a:r>
              <a:rPr lang="en-US" dirty="0" smtClean="0"/>
              <a:t>Doctors had no explanation for her cure</a:t>
            </a:r>
          </a:p>
          <a:p>
            <a:r>
              <a:rPr lang="en-US" dirty="0" smtClean="0"/>
              <a:t>The Rest of the Story – Both physical life saved and her soul</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208" y="221942"/>
            <a:ext cx="1951762" cy="314056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04" y="1576912"/>
            <a:ext cx="2770330" cy="4364336"/>
          </a:xfrm>
          <a:prstGeom prst="rect">
            <a:avLst/>
          </a:prstGeom>
        </p:spPr>
      </p:pic>
      <p:sp>
        <p:nvSpPr>
          <p:cNvPr id="10" name="Rectangle 9"/>
          <p:cNvSpPr/>
          <p:nvPr/>
        </p:nvSpPr>
        <p:spPr>
          <a:xfrm>
            <a:off x="301110" y="5941248"/>
            <a:ext cx="2279118" cy="923330"/>
          </a:xfrm>
          <a:prstGeom prst="rect">
            <a:avLst/>
          </a:prstGeom>
        </p:spPr>
        <p:txBody>
          <a:bodyPr wrap="square">
            <a:spAutoFit/>
          </a:bodyPr>
          <a:lstStyle/>
          <a:p>
            <a:pPr algn="ctr"/>
            <a:r>
              <a:rPr lang="en-US" dirty="0" smtClean="0"/>
              <a:t>Hanna and </a:t>
            </a:r>
            <a:r>
              <a:rPr lang="en-US" dirty="0" err="1" smtClean="0"/>
              <a:t>Zofia</a:t>
            </a:r>
            <a:endParaRPr lang="en-US" dirty="0" smtClean="0"/>
          </a:p>
          <a:p>
            <a:pPr algn="ctr"/>
            <a:r>
              <a:rPr lang="en-US" dirty="0"/>
              <a:t>a</a:t>
            </a:r>
            <a:r>
              <a:rPr lang="en-US" dirty="0" smtClean="0"/>
              <a:t>t </a:t>
            </a:r>
            <a:r>
              <a:rPr lang="en-GB" dirty="0" err="1"/>
              <a:t>Tyniec</a:t>
            </a:r>
            <a:r>
              <a:rPr lang="en-GB" dirty="0"/>
              <a:t> </a:t>
            </a:r>
            <a:r>
              <a:rPr lang="en-GB" dirty="0" smtClean="0"/>
              <a:t>Abbey, Poland</a:t>
            </a:r>
            <a:endParaRPr lang="en-US" dirty="0"/>
          </a:p>
        </p:txBody>
      </p:sp>
      <p:sp>
        <p:nvSpPr>
          <p:cNvPr id="11" name="Rectangle 10"/>
          <p:cNvSpPr/>
          <p:nvPr/>
        </p:nvSpPr>
        <p:spPr>
          <a:xfrm>
            <a:off x="9820695" y="3389748"/>
            <a:ext cx="2279118" cy="2308324"/>
          </a:xfrm>
          <a:prstGeom prst="rect">
            <a:avLst/>
          </a:prstGeom>
        </p:spPr>
        <p:txBody>
          <a:bodyPr wrap="square">
            <a:spAutoFit/>
          </a:bodyPr>
          <a:lstStyle/>
          <a:p>
            <a:pPr algn="ctr"/>
            <a:r>
              <a:rPr lang="en-US" dirty="0" err="1" smtClean="0"/>
              <a:t>Zofia</a:t>
            </a:r>
            <a:r>
              <a:rPr lang="en-US" dirty="0" smtClean="0"/>
              <a:t> </a:t>
            </a:r>
            <a:r>
              <a:rPr lang="en-US" dirty="0" err="1" smtClean="0"/>
              <a:t>Szledak</a:t>
            </a:r>
            <a:r>
              <a:rPr lang="en-US" dirty="0" smtClean="0"/>
              <a:t>, student of </a:t>
            </a:r>
          </a:p>
          <a:p>
            <a:pPr algn="ctr"/>
            <a:r>
              <a:rPr lang="en-US" dirty="0" smtClean="0"/>
              <a:t>Bl. Hanna and an Instructor of Community Nursing, Krakow School of Nursing, Poland</a:t>
            </a:r>
            <a:endParaRPr lang="en-US" dirty="0"/>
          </a:p>
        </p:txBody>
      </p:sp>
      <p:sp>
        <p:nvSpPr>
          <p:cNvPr id="8" name="TextBox 7"/>
          <p:cNvSpPr txBox="1"/>
          <p:nvPr/>
        </p:nvSpPr>
        <p:spPr>
          <a:xfrm>
            <a:off x="9912096" y="6488668"/>
            <a:ext cx="2279904" cy="369332"/>
          </a:xfrm>
          <a:prstGeom prst="rect">
            <a:avLst/>
          </a:prstGeom>
          <a:noFill/>
        </p:spPr>
        <p:txBody>
          <a:bodyPr wrap="square" rtlCol="0">
            <a:spAutoFit/>
          </a:bodyPr>
          <a:lstStyle/>
          <a:p>
            <a:r>
              <a:rPr lang="en-US" dirty="0" smtClean="0"/>
              <a:t>www.nacn-usa.org</a:t>
            </a:r>
            <a:endParaRPr lang="en-US" dirty="0"/>
          </a:p>
        </p:txBody>
      </p:sp>
    </p:spTree>
    <p:extLst>
      <p:ext uri="{BB962C8B-B14F-4D97-AF65-F5344CB8AC3E}">
        <p14:creationId xmlns:p14="http://schemas.microsoft.com/office/powerpoint/2010/main" val="3276578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1647"/>
            <a:ext cx="9905998" cy="1478570"/>
          </a:xfrm>
        </p:spPr>
        <p:txBody>
          <a:bodyPr/>
          <a:lstStyle/>
          <a:p>
            <a:r>
              <a:rPr lang="en-US" dirty="0" smtClean="0"/>
              <a:t>prayer</a:t>
            </a:r>
            <a:endParaRPr lang="en-US" dirty="0"/>
          </a:p>
        </p:txBody>
      </p:sp>
      <p:sp>
        <p:nvSpPr>
          <p:cNvPr id="3" name="Content Placeholder 2"/>
          <p:cNvSpPr>
            <a:spLocks noGrp="1"/>
          </p:cNvSpPr>
          <p:nvPr>
            <p:ph idx="1"/>
          </p:nvPr>
        </p:nvSpPr>
        <p:spPr>
          <a:xfrm>
            <a:off x="1141413" y="1290919"/>
            <a:ext cx="9041944" cy="4607858"/>
          </a:xfrm>
        </p:spPr>
        <p:txBody>
          <a:bodyPr>
            <a:normAutofit/>
          </a:bodyPr>
          <a:lstStyle/>
          <a:p>
            <a:pPr marL="0" indent="0" fontAlgn="base">
              <a:buNone/>
            </a:pPr>
            <a:r>
              <a:rPr lang="en-US" b="1" i="1" dirty="0" smtClean="0"/>
              <a:t>God</a:t>
            </a:r>
            <a:r>
              <a:rPr lang="en-US" b="1" i="1" dirty="0"/>
              <a:t>, who in a special way called your servant Hanna </a:t>
            </a:r>
            <a:r>
              <a:rPr lang="en-US" b="1" i="1" dirty="0" err="1"/>
              <a:t>Chrzanowska</a:t>
            </a:r>
            <a:r>
              <a:rPr lang="en-US" b="1" i="1" dirty="0"/>
              <a:t> to the service of the sick, poor and abandoned, grant that she who answered your call with all her heart, should be counted among the saints while encouraging us with her example to bring help to our </a:t>
            </a:r>
            <a:r>
              <a:rPr lang="en-US" b="1" i="1" dirty="0" err="1"/>
              <a:t>neighbours</a:t>
            </a:r>
            <a:r>
              <a:rPr lang="en-US" b="1" i="1" dirty="0"/>
              <a:t>. Through her intercession grant us the grace… for which we pray in faith and hope. Through Jesus Christ our Lord. Amen. Our Father… Hail Mary… Glory be…</a:t>
            </a:r>
            <a:endParaRPr lang="en-US" i="1" dirty="0"/>
          </a:p>
          <a:p>
            <a:pPr marL="0" indent="0" fontAlgn="base">
              <a:buNone/>
            </a:pPr>
            <a:r>
              <a:rPr lang="en-US" sz="1400" i="1" dirty="0"/>
              <a:t>P</a:t>
            </a:r>
            <a:r>
              <a:rPr lang="en-US" sz="1400" i="1" dirty="0" smtClean="0"/>
              <a:t>lease </a:t>
            </a:r>
            <a:r>
              <a:rPr lang="en-US" sz="1400" i="1" dirty="0"/>
              <a:t>keep us informed about graces obtained through the intercession of Blessed Hanna </a:t>
            </a:r>
            <a:r>
              <a:rPr lang="en-US" sz="1400" i="1" dirty="0" err="1"/>
              <a:t>Chrzanowska</a:t>
            </a:r>
            <a:r>
              <a:rPr lang="en-US" sz="1400" i="1" dirty="0"/>
              <a:t> at the Postulator’s Office: </a:t>
            </a:r>
            <a:r>
              <a:rPr lang="en-US" sz="1400" i="1" dirty="0" err="1"/>
              <a:t>Parafia</a:t>
            </a:r>
            <a:r>
              <a:rPr lang="en-US" sz="1400" i="1" dirty="0"/>
              <a:t> </a:t>
            </a:r>
            <a:r>
              <a:rPr lang="en-US" sz="1400" i="1" dirty="0" err="1"/>
              <a:t>Sw</a:t>
            </a:r>
            <a:r>
              <a:rPr lang="en-US" sz="1400" i="1" dirty="0"/>
              <a:t> </a:t>
            </a:r>
            <a:r>
              <a:rPr lang="en-US" sz="1400" i="1" dirty="0" err="1"/>
              <a:t>Mikolaja</a:t>
            </a:r>
            <a:r>
              <a:rPr lang="en-US" sz="1400" i="1" dirty="0"/>
              <a:t>, 31-034 Krakow, </a:t>
            </a:r>
            <a:r>
              <a:rPr lang="en-US" sz="1400" i="1" dirty="0" err="1"/>
              <a:t>Kopernica</a:t>
            </a:r>
            <a:r>
              <a:rPr lang="en-US" sz="1400" i="1" dirty="0"/>
              <a:t> 9</a:t>
            </a:r>
          </a:p>
          <a:p>
            <a:endParaRPr lang="en-US" dirty="0"/>
          </a:p>
        </p:txBody>
      </p:sp>
      <p:sp>
        <p:nvSpPr>
          <p:cNvPr id="5" name="Rectangle 4"/>
          <p:cNvSpPr/>
          <p:nvPr/>
        </p:nvSpPr>
        <p:spPr>
          <a:xfrm>
            <a:off x="2989160" y="6325862"/>
            <a:ext cx="5628464" cy="369332"/>
          </a:xfrm>
          <a:prstGeom prst="rect">
            <a:avLst/>
          </a:prstGeom>
        </p:spPr>
        <p:txBody>
          <a:bodyPr wrap="none">
            <a:spAutoFit/>
          </a:bodyPr>
          <a:lstStyle/>
          <a:p>
            <a:r>
              <a:rPr lang="en-US" dirty="0"/>
              <a:t>https://hannachrzanowska.pl/en/sample-page/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9348" y="36576"/>
            <a:ext cx="2008644" cy="4206240"/>
          </a:xfrm>
          <a:prstGeom prst="rect">
            <a:avLst/>
          </a:prstGeom>
        </p:spPr>
      </p:pic>
      <p:sp>
        <p:nvSpPr>
          <p:cNvPr id="7" name="TextBox 6"/>
          <p:cNvSpPr txBox="1"/>
          <p:nvPr/>
        </p:nvSpPr>
        <p:spPr>
          <a:xfrm>
            <a:off x="9912096" y="6488668"/>
            <a:ext cx="2279904" cy="369332"/>
          </a:xfrm>
          <a:prstGeom prst="rect">
            <a:avLst/>
          </a:prstGeom>
          <a:noFill/>
        </p:spPr>
        <p:txBody>
          <a:bodyPr wrap="square" rtlCol="0">
            <a:spAutoFit/>
          </a:bodyPr>
          <a:lstStyle/>
          <a:p>
            <a:r>
              <a:rPr lang="en-US" dirty="0" smtClean="0"/>
              <a:t>www.nacn-usa.org</a:t>
            </a:r>
            <a:endParaRPr lang="en-US" dirty="0"/>
          </a:p>
        </p:txBody>
      </p:sp>
    </p:spTree>
    <p:extLst>
      <p:ext uri="{BB962C8B-B14F-4D97-AF65-F5344CB8AC3E}">
        <p14:creationId xmlns:p14="http://schemas.microsoft.com/office/powerpoint/2010/main" val="646963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Author of </a:t>
            </a:r>
            <a:r>
              <a:rPr lang="en-US" dirty="0" err="1" smtClean="0"/>
              <a:t>Colours</a:t>
            </a:r>
            <a:r>
              <a:rPr lang="en-US" dirty="0" smtClean="0"/>
              <a:t> of Fire: The Life of Hanna </a:t>
            </a:r>
            <a:r>
              <a:rPr lang="en-US" dirty="0" err="1" smtClean="0"/>
              <a:t>Chrzanowska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24722" y="1357803"/>
            <a:ext cx="2730908" cy="4100462"/>
          </a:xfrm>
        </p:spPr>
      </p:pic>
      <p:sp>
        <p:nvSpPr>
          <p:cNvPr id="5" name="Content Placeholder 2"/>
          <p:cNvSpPr txBox="1">
            <a:spLocks/>
          </p:cNvSpPr>
          <p:nvPr/>
        </p:nvSpPr>
        <p:spPr>
          <a:xfrm>
            <a:off x="1141414" y="2097088"/>
            <a:ext cx="7419008" cy="460785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fontAlgn="base">
              <a:buFont typeface="Arial" panose="020B0604020202020204" pitchFamily="34" charset="0"/>
              <a:buNone/>
            </a:pPr>
            <a:r>
              <a:rPr lang="en-US" dirty="0" smtClean="0"/>
              <a:t>Dr. Gosia Brykczynska, PhD, RN</a:t>
            </a:r>
          </a:p>
          <a:p>
            <a:pPr marL="0" indent="0" fontAlgn="base">
              <a:buFont typeface="Arial" panose="020B0604020202020204" pitchFamily="34" charset="0"/>
              <a:buNone/>
            </a:pPr>
            <a:r>
              <a:rPr lang="en-US" dirty="0" smtClean="0"/>
              <a:t>Contact for speaking engagements at: Gosia.Brykczynska@talktalk.net</a:t>
            </a:r>
          </a:p>
          <a:p>
            <a:pPr marL="0" indent="0" fontAlgn="base">
              <a:buNone/>
            </a:pPr>
            <a:r>
              <a:rPr lang="en-US" dirty="0"/>
              <a:t>Text available at www.amazon.com</a:t>
            </a:r>
          </a:p>
          <a:p>
            <a:pPr marL="0" indent="0" fontAlgn="base">
              <a:buFont typeface="Arial" panose="020B0604020202020204" pitchFamily="34" charset="0"/>
              <a:buNone/>
            </a:pPr>
            <a:r>
              <a:rPr lang="en-US" dirty="0" smtClean="0"/>
              <a:t>Will be present at the National Association of Catholic Nurses, U.S.A. National Meeting, August 2-3, 2018 in San Antonio, Texas (Register at www.nacn-usa.org)</a:t>
            </a:r>
            <a:endParaRPr lang="en-US" dirty="0"/>
          </a:p>
        </p:txBody>
      </p:sp>
      <p:sp>
        <p:nvSpPr>
          <p:cNvPr id="6" name="Rectangle 5"/>
          <p:cNvSpPr/>
          <p:nvPr/>
        </p:nvSpPr>
        <p:spPr>
          <a:xfrm>
            <a:off x="7589520" y="5688714"/>
            <a:ext cx="4401312" cy="923330"/>
          </a:xfrm>
          <a:prstGeom prst="rect">
            <a:avLst/>
          </a:prstGeom>
          <a:ln>
            <a:solidFill>
              <a:schemeClr val="tx1"/>
            </a:solidFill>
          </a:ln>
        </p:spPr>
        <p:txBody>
          <a:bodyPr wrap="square">
            <a:spAutoFit/>
          </a:bodyPr>
          <a:lstStyle/>
          <a:p>
            <a:pPr algn="ctr"/>
            <a:r>
              <a:rPr lang="en-US" dirty="0" smtClean="0"/>
              <a:t>Holy Cards in English will be available from the Shrine of Divine Mercy</a:t>
            </a:r>
          </a:p>
          <a:p>
            <a:pPr algn="ctr"/>
            <a:r>
              <a:rPr lang="en-US" dirty="0"/>
              <a:t>http://www.thedivinemercy.org/</a:t>
            </a:r>
          </a:p>
        </p:txBody>
      </p:sp>
      <p:sp>
        <p:nvSpPr>
          <p:cNvPr id="7" name="TextBox 6"/>
          <p:cNvSpPr txBox="1"/>
          <p:nvPr/>
        </p:nvSpPr>
        <p:spPr>
          <a:xfrm>
            <a:off x="0" y="6520280"/>
            <a:ext cx="2279904" cy="369332"/>
          </a:xfrm>
          <a:prstGeom prst="rect">
            <a:avLst/>
          </a:prstGeom>
          <a:noFill/>
        </p:spPr>
        <p:txBody>
          <a:bodyPr wrap="square" rtlCol="0">
            <a:spAutoFit/>
          </a:bodyPr>
          <a:lstStyle/>
          <a:p>
            <a:r>
              <a:rPr lang="en-US" dirty="0" smtClean="0"/>
              <a:t>www.nacn-usa.org</a:t>
            </a:r>
            <a:endParaRPr lang="en-US" dirty="0"/>
          </a:p>
        </p:txBody>
      </p:sp>
    </p:spTree>
    <p:extLst>
      <p:ext uri="{BB962C8B-B14F-4D97-AF65-F5344CB8AC3E}">
        <p14:creationId xmlns:p14="http://schemas.microsoft.com/office/powerpoint/2010/main" val="518483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708" y="97310"/>
            <a:ext cx="9905998" cy="1478570"/>
          </a:xfrm>
        </p:spPr>
        <p:txBody>
          <a:bodyPr/>
          <a:lstStyle/>
          <a:p>
            <a:r>
              <a:rPr lang="en-US" dirty="0" smtClean="0"/>
              <a:t>Cause for canonization</a:t>
            </a:r>
            <a:endParaRPr lang="en-US" dirty="0"/>
          </a:p>
        </p:txBody>
      </p:sp>
      <p:sp>
        <p:nvSpPr>
          <p:cNvPr id="3" name="Content Placeholder 2"/>
          <p:cNvSpPr>
            <a:spLocks noGrp="1"/>
          </p:cNvSpPr>
          <p:nvPr>
            <p:ph idx="1"/>
          </p:nvPr>
        </p:nvSpPr>
        <p:spPr>
          <a:xfrm>
            <a:off x="1223707" y="1208084"/>
            <a:ext cx="9905999" cy="4890964"/>
          </a:xfrm>
        </p:spPr>
        <p:txBody>
          <a:bodyPr>
            <a:normAutofit fontScale="92500" lnSpcReduction="20000"/>
          </a:bodyPr>
          <a:lstStyle/>
          <a:p>
            <a:pPr marL="0" indent="0" fontAlgn="base">
              <a:buNone/>
            </a:pPr>
            <a:r>
              <a:rPr lang="en-US" sz="3200" dirty="0" smtClean="0"/>
              <a:t>1995-Catholic Association of Polish Nurses and Midwives submitted petition to Cardinal </a:t>
            </a:r>
            <a:r>
              <a:rPr lang="en-US" sz="3200" dirty="0"/>
              <a:t>Franciszek </a:t>
            </a:r>
            <a:r>
              <a:rPr lang="en-US" sz="3200" dirty="0" err="1"/>
              <a:t>Marcharski</a:t>
            </a:r>
            <a:r>
              <a:rPr lang="en-US" sz="3200" dirty="0"/>
              <a:t>, Archbishop </a:t>
            </a:r>
            <a:r>
              <a:rPr lang="en-US" sz="3200" dirty="0" smtClean="0"/>
              <a:t>Krakow to open the  cause</a:t>
            </a:r>
          </a:p>
          <a:p>
            <a:pPr marL="0" indent="0" fontAlgn="base">
              <a:buNone/>
            </a:pPr>
            <a:r>
              <a:rPr lang="en-US" sz="3200" dirty="0" smtClean="0"/>
              <a:t>1998-Cause opened</a:t>
            </a:r>
          </a:p>
          <a:p>
            <a:pPr marL="0" indent="0" fontAlgn="base">
              <a:buNone/>
            </a:pPr>
            <a:r>
              <a:rPr lang="en-US" sz="3200" dirty="0" smtClean="0"/>
              <a:t>2015-Pope Francis declares venerable</a:t>
            </a:r>
          </a:p>
          <a:p>
            <a:pPr marL="0" indent="0" fontAlgn="base">
              <a:buNone/>
            </a:pPr>
            <a:r>
              <a:rPr lang="en-US" sz="3200" dirty="0" smtClean="0"/>
              <a:t>2017 July 7 – Pope Francis approves miracle attributed to her paving way for beatification</a:t>
            </a:r>
          </a:p>
          <a:p>
            <a:pPr marL="0" indent="0" fontAlgn="base">
              <a:buNone/>
            </a:pPr>
            <a:r>
              <a:rPr lang="en-US" sz="3200" dirty="0" smtClean="0"/>
              <a:t>2018 April 28 – Beatification, Sanctuary of Divine Mercy, Krakow, Poland***</a:t>
            </a:r>
            <a:endParaRPr lang="en-US" sz="3200" dirty="0"/>
          </a:p>
        </p:txBody>
      </p:sp>
      <p:sp>
        <p:nvSpPr>
          <p:cNvPr id="4" name="Rectangle 3"/>
          <p:cNvSpPr/>
          <p:nvPr/>
        </p:nvSpPr>
        <p:spPr>
          <a:xfrm>
            <a:off x="1847088" y="6257835"/>
            <a:ext cx="4572000" cy="461665"/>
          </a:xfrm>
          <a:prstGeom prst="rect">
            <a:avLst/>
          </a:prstGeom>
        </p:spPr>
        <p:txBody>
          <a:bodyPr wrap="square">
            <a:spAutoFit/>
          </a:bodyPr>
          <a:lstStyle/>
          <a:p>
            <a:r>
              <a:rPr lang="en-US" sz="1200" dirty="0"/>
              <a:t>https://www.ncronline.org/news/people/polands-hanna-chrzanowska-set-become-first-beatified-lay-nurse</a:t>
            </a:r>
          </a:p>
        </p:txBody>
      </p:sp>
      <p:sp>
        <p:nvSpPr>
          <p:cNvPr id="7" name="TextBox 6"/>
          <p:cNvSpPr txBox="1"/>
          <p:nvPr/>
        </p:nvSpPr>
        <p:spPr>
          <a:xfrm>
            <a:off x="9912096" y="6488668"/>
            <a:ext cx="2279904" cy="369332"/>
          </a:xfrm>
          <a:prstGeom prst="rect">
            <a:avLst/>
          </a:prstGeom>
          <a:noFill/>
        </p:spPr>
        <p:txBody>
          <a:bodyPr wrap="square" rtlCol="0">
            <a:spAutoFit/>
          </a:bodyPr>
          <a:lstStyle/>
          <a:p>
            <a:r>
              <a:rPr lang="en-US" dirty="0" smtClean="0"/>
              <a:t>www.nacn-usa.org</a:t>
            </a:r>
            <a:endParaRPr lang="en-US" dirty="0"/>
          </a:p>
        </p:txBody>
      </p:sp>
    </p:spTree>
    <p:extLst>
      <p:ext uri="{BB962C8B-B14F-4D97-AF65-F5344CB8AC3E}">
        <p14:creationId xmlns:p14="http://schemas.microsoft.com/office/powerpoint/2010/main" val="668787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0917" y="1118117"/>
            <a:ext cx="9905999" cy="4948519"/>
          </a:xfrm>
        </p:spPr>
        <p:txBody>
          <a:bodyPr>
            <a:normAutofit fontScale="85000" lnSpcReduction="20000"/>
          </a:bodyPr>
          <a:lstStyle/>
          <a:p>
            <a:r>
              <a:rPr lang="en-US" dirty="0" smtClean="0"/>
              <a:t>Born October 7, 1902 in Warsaw, Poland</a:t>
            </a:r>
          </a:p>
          <a:p>
            <a:r>
              <a:rPr lang="en-US" dirty="0" smtClean="0"/>
              <a:t>1910 Moved to Krakow, High School run by Ursuline sisters</a:t>
            </a:r>
          </a:p>
          <a:p>
            <a:r>
              <a:rPr lang="en-US" dirty="0" smtClean="0"/>
              <a:t>Red Cross course to help victims of the Polish Bolshevik War</a:t>
            </a:r>
          </a:p>
          <a:p>
            <a:r>
              <a:rPr lang="en-US" dirty="0" smtClean="0"/>
              <a:t>1920-1924 – Warsaw School of Nursing</a:t>
            </a:r>
          </a:p>
          <a:p>
            <a:r>
              <a:rPr lang="en-US" dirty="0" smtClean="0"/>
              <a:t>1924 – Studied Community Nursing in France &amp; Belgium</a:t>
            </a:r>
          </a:p>
          <a:p>
            <a:r>
              <a:rPr lang="en-US" dirty="0" smtClean="0"/>
              <a:t>1929-1939 – Edited “Polish Nurse” 1</a:t>
            </a:r>
            <a:r>
              <a:rPr lang="en-US" baseline="30000" dirty="0" smtClean="0"/>
              <a:t>st</a:t>
            </a:r>
            <a:r>
              <a:rPr lang="en-US" dirty="0" smtClean="0"/>
              <a:t> professional nursing journal</a:t>
            </a:r>
          </a:p>
          <a:p>
            <a:r>
              <a:rPr lang="en-US" dirty="0" smtClean="0"/>
              <a:t>Vice chair Polish Association of Professional Nurses</a:t>
            </a:r>
          </a:p>
          <a:p>
            <a:r>
              <a:rPr lang="en-US" dirty="0" smtClean="0"/>
              <a:t>1935 – Actively participated in preparing 1</a:t>
            </a:r>
            <a:r>
              <a:rPr lang="en-US" baseline="30000" dirty="0" smtClean="0"/>
              <a:t>st</a:t>
            </a:r>
            <a:r>
              <a:rPr lang="en-US" dirty="0" smtClean="0"/>
              <a:t> Nursing Act</a:t>
            </a:r>
          </a:p>
          <a:p>
            <a:r>
              <a:rPr lang="en-US" dirty="0" smtClean="0"/>
              <a:t>1937 – Formation of the Catholic Union of Polish Nurses</a:t>
            </a:r>
          </a:p>
          <a:p>
            <a:r>
              <a:rPr lang="en-US" dirty="0" smtClean="0"/>
              <a:t>1940 Father died in </a:t>
            </a:r>
            <a:r>
              <a:rPr lang="en-US" dirty="0" err="1" smtClean="0"/>
              <a:t>Sachsenhausen</a:t>
            </a:r>
            <a:r>
              <a:rPr lang="en-US" dirty="0" smtClean="0"/>
              <a:t> concentration camp</a:t>
            </a:r>
          </a:p>
          <a:p>
            <a:r>
              <a:rPr lang="en-US" dirty="0" smtClean="0"/>
              <a:t>1940 – Brother, Soviet POW, killed in </a:t>
            </a:r>
            <a:r>
              <a:rPr lang="en-US" dirty="0" err="1" smtClean="0"/>
              <a:t>Katyn</a:t>
            </a:r>
            <a:r>
              <a:rPr lang="en-US" dirty="0" smtClean="0"/>
              <a:t> woods by Soviet troops</a:t>
            </a:r>
          </a:p>
          <a:p>
            <a:endParaRPr lang="en-US" dirty="0"/>
          </a:p>
        </p:txBody>
      </p:sp>
      <p:sp>
        <p:nvSpPr>
          <p:cNvPr id="5" name="Title 1"/>
          <p:cNvSpPr>
            <a:spLocks noGrp="1"/>
          </p:cNvSpPr>
          <p:nvPr>
            <p:ph type="title"/>
          </p:nvPr>
        </p:nvSpPr>
        <p:spPr>
          <a:xfrm>
            <a:off x="1141413" y="304193"/>
            <a:ext cx="9905998" cy="813924"/>
          </a:xfrm>
        </p:spPr>
        <p:txBody>
          <a:bodyPr/>
          <a:lstStyle/>
          <a:p>
            <a:r>
              <a:rPr lang="en-US" dirty="0" smtClean="0"/>
              <a:t>History</a:t>
            </a:r>
            <a:endParaRPr lang="en-US" dirty="0"/>
          </a:p>
        </p:txBody>
      </p:sp>
      <p:sp>
        <p:nvSpPr>
          <p:cNvPr id="2" name="Rectangle 1"/>
          <p:cNvSpPr/>
          <p:nvPr/>
        </p:nvSpPr>
        <p:spPr>
          <a:xfrm>
            <a:off x="2953155" y="6301859"/>
            <a:ext cx="5628464" cy="369332"/>
          </a:xfrm>
          <a:prstGeom prst="rect">
            <a:avLst/>
          </a:prstGeom>
        </p:spPr>
        <p:txBody>
          <a:bodyPr wrap="none">
            <a:spAutoFit/>
          </a:bodyPr>
          <a:lstStyle/>
          <a:p>
            <a:r>
              <a:rPr lang="en-US" dirty="0"/>
              <a:t>https://hannachrzanowska.pl/en/sample-page/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2046" y="125968"/>
            <a:ext cx="1589270" cy="1792305"/>
          </a:xfrm>
          <a:prstGeom prst="rect">
            <a:avLst/>
          </a:prstGeom>
        </p:spPr>
      </p:pic>
      <p:sp>
        <p:nvSpPr>
          <p:cNvPr id="6" name="Rectangle 5"/>
          <p:cNvSpPr/>
          <p:nvPr/>
        </p:nvSpPr>
        <p:spPr>
          <a:xfrm>
            <a:off x="9352235" y="1872376"/>
            <a:ext cx="2281289" cy="646331"/>
          </a:xfrm>
          <a:prstGeom prst="rect">
            <a:avLst/>
          </a:prstGeom>
        </p:spPr>
        <p:txBody>
          <a:bodyPr wrap="square">
            <a:spAutoFit/>
          </a:bodyPr>
          <a:lstStyle/>
          <a:p>
            <a:pPr algn="ctr"/>
            <a:r>
              <a:rPr lang="en-US" dirty="0" smtClean="0"/>
              <a:t>Bogdan &amp; Hanna </a:t>
            </a:r>
            <a:r>
              <a:rPr lang="en-US" dirty="0" err="1" smtClean="0"/>
              <a:t>Chrzanowska</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3257" y="2471640"/>
            <a:ext cx="2258683" cy="3366655"/>
          </a:xfrm>
          <a:prstGeom prst="rect">
            <a:avLst/>
          </a:prstGeom>
        </p:spPr>
      </p:pic>
      <p:sp>
        <p:nvSpPr>
          <p:cNvPr id="10" name="Rectangle 9"/>
          <p:cNvSpPr/>
          <p:nvPr/>
        </p:nvSpPr>
        <p:spPr>
          <a:xfrm>
            <a:off x="9413411" y="5843967"/>
            <a:ext cx="2281289" cy="923330"/>
          </a:xfrm>
          <a:prstGeom prst="rect">
            <a:avLst/>
          </a:prstGeom>
        </p:spPr>
        <p:txBody>
          <a:bodyPr wrap="square">
            <a:spAutoFit/>
          </a:bodyPr>
          <a:lstStyle/>
          <a:p>
            <a:pPr algn="ctr"/>
            <a:r>
              <a:rPr lang="en-US" dirty="0" smtClean="0"/>
              <a:t>School of Nursing</a:t>
            </a:r>
          </a:p>
          <a:p>
            <a:pPr algn="ctr"/>
            <a:r>
              <a:rPr lang="en-US" dirty="0" smtClean="0"/>
              <a:t>1928</a:t>
            </a:r>
          </a:p>
          <a:p>
            <a:pPr algn="ctr"/>
            <a:r>
              <a:rPr lang="en-US" dirty="0" smtClean="0"/>
              <a:t>Hanna (front left)</a:t>
            </a:r>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4208" y="125968"/>
            <a:ext cx="1441247" cy="1417320"/>
          </a:xfrm>
          <a:prstGeom prst="rect">
            <a:avLst/>
          </a:prstGeom>
        </p:spPr>
      </p:pic>
      <p:sp>
        <p:nvSpPr>
          <p:cNvPr id="11" name="TextBox 10"/>
          <p:cNvSpPr txBox="1"/>
          <p:nvPr/>
        </p:nvSpPr>
        <p:spPr>
          <a:xfrm>
            <a:off x="65331" y="6486525"/>
            <a:ext cx="2279904" cy="369332"/>
          </a:xfrm>
          <a:prstGeom prst="rect">
            <a:avLst/>
          </a:prstGeom>
          <a:noFill/>
        </p:spPr>
        <p:txBody>
          <a:bodyPr wrap="square" rtlCol="0">
            <a:spAutoFit/>
          </a:bodyPr>
          <a:lstStyle/>
          <a:p>
            <a:r>
              <a:rPr lang="en-US" dirty="0" smtClean="0"/>
              <a:t>www.nacn-usa.org</a:t>
            </a:r>
            <a:endParaRPr lang="en-US" dirty="0"/>
          </a:p>
        </p:txBody>
      </p:sp>
    </p:spTree>
    <p:extLst>
      <p:ext uri="{BB962C8B-B14F-4D97-AF65-F5344CB8AC3E}">
        <p14:creationId xmlns:p14="http://schemas.microsoft.com/office/powerpoint/2010/main" val="3890869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3" y="1488141"/>
            <a:ext cx="7753206" cy="4813718"/>
          </a:xfrm>
        </p:spPr>
        <p:txBody>
          <a:bodyPr>
            <a:normAutofit lnSpcReduction="10000"/>
          </a:bodyPr>
          <a:lstStyle/>
          <a:p>
            <a:r>
              <a:rPr lang="en-US" dirty="0" smtClean="0"/>
              <a:t>Care of refugees, prisoners and displaced persons</a:t>
            </a:r>
          </a:p>
          <a:p>
            <a:r>
              <a:rPr lang="en-US" dirty="0" smtClean="0"/>
              <a:t>Care of orphans, including Jewish children, finding foster families and safe shelters</a:t>
            </a:r>
          </a:p>
          <a:p>
            <a:r>
              <a:rPr lang="en-US" dirty="0" smtClean="0"/>
              <a:t>Organized summer-camps outside Krakow for youngsters</a:t>
            </a:r>
          </a:p>
          <a:p>
            <a:r>
              <a:rPr lang="en-US" dirty="0" smtClean="0"/>
              <a:t>Established food and milk banks for starving children</a:t>
            </a:r>
          </a:p>
          <a:p>
            <a:r>
              <a:rPr lang="en-US" dirty="0" smtClean="0"/>
              <a:t>Worked tirelessly, frequently risking her health and life</a:t>
            </a:r>
            <a:endParaRPr lang="en-US" dirty="0"/>
          </a:p>
        </p:txBody>
      </p:sp>
      <p:sp>
        <p:nvSpPr>
          <p:cNvPr id="5" name="Title 1"/>
          <p:cNvSpPr>
            <a:spLocks noGrp="1"/>
          </p:cNvSpPr>
          <p:nvPr>
            <p:ph type="title"/>
          </p:nvPr>
        </p:nvSpPr>
        <p:spPr>
          <a:xfrm>
            <a:off x="814388" y="480253"/>
            <a:ext cx="9905998" cy="813924"/>
          </a:xfrm>
        </p:spPr>
        <p:txBody>
          <a:bodyPr>
            <a:normAutofit fontScale="90000"/>
          </a:bodyPr>
          <a:lstStyle/>
          <a:p>
            <a:r>
              <a:rPr lang="en-US" dirty="0" smtClean="0"/>
              <a:t>Gospel inspired heroic love of neighbor</a:t>
            </a:r>
            <a:br>
              <a:rPr lang="en-US" dirty="0" smtClean="0"/>
            </a:br>
            <a:r>
              <a:rPr lang="en-US" dirty="0" smtClean="0"/>
              <a:t>During WWII:</a:t>
            </a:r>
            <a:endParaRPr lang="en-US" dirty="0"/>
          </a:p>
        </p:txBody>
      </p:sp>
      <p:sp>
        <p:nvSpPr>
          <p:cNvPr id="2" name="Rectangle 1"/>
          <p:cNvSpPr/>
          <p:nvPr/>
        </p:nvSpPr>
        <p:spPr>
          <a:xfrm>
            <a:off x="2953155" y="6301859"/>
            <a:ext cx="5628464" cy="369332"/>
          </a:xfrm>
          <a:prstGeom prst="rect">
            <a:avLst/>
          </a:prstGeom>
        </p:spPr>
        <p:txBody>
          <a:bodyPr wrap="none">
            <a:spAutoFit/>
          </a:bodyPr>
          <a:lstStyle/>
          <a:p>
            <a:r>
              <a:rPr lang="en-US" dirty="0"/>
              <a:t>https://hannachrzanowska.pl/en/sample-page/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148" y="1674076"/>
            <a:ext cx="3127005" cy="2613981"/>
          </a:xfrm>
          <a:prstGeom prst="rect">
            <a:avLst/>
          </a:prstGeom>
        </p:spPr>
      </p:pic>
      <p:sp>
        <p:nvSpPr>
          <p:cNvPr id="6" name="Rectangle 5"/>
          <p:cNvSpPr/>
          <p:nvPr/>
        </p:nvSpPr>
        <p:spPr>
          <a:xfrm>
            <a:off x="8926394" y="4288057"/>
            <a:ext cx="3131127" cy="1754326"/>
          </a:xfrm>
          <a:prstGeom prst="rect">
            <a:avLst/>
          </a:prstGeom>
        </p:spPr>
        <p:txBody>
          <a:bodyPr wrap="square">
            <a:spAutoFit/>
          </a:bodyPr>
          <a:lstStyle/>
          <a:p>
            <a:pPr algn="ctr"/>
            <a:r>
              <a:rPr lang="en-US" dirty="0"/>
              <a:t>Hanna (center) during WWII in Krakow, with </a:t>
            </a:r>
            <a:r>
              <a:rPr lang="en-US" dirty="0" err="1"/>
              <a:t>Roza</a:t>
            </a:r>
            <a:r>
              <a:rPr lang="en-US" dirty="0"/>
              <a:t> </a:t>
            </a:r>
            <a:r>
              <a:rPr lang="en-US" dirty="0" err="1"/>
              <a:t>Lubienska</a:t>
            </a:r>
            <a:r>
              <a:rPr lang="en-US" dirty="0"/>
              <a:t> &amp; Maria </a:t>
            </a:r>
            <a:r>
              <a:rPr lang="en-US" dirty="0" err="1"/>
              <a:t>Starowiejska</a:t>
            </a:r>
            <a:r>
              <a:rPr lang="en-US" dirty="0"/>
              <a:t> her co-workers in the Welfare Committee</a:t>
            </a:r>
          </a:p>
        </p:txBody>
      </p:sp>
      <p:sp>
        <p:nvSpPr>
          <p:cNvPr id="7" name="TextBox 6"/>
          <p:cNvSpPr txBox="1"/>
          <p:nvPr/>
        </p:nvSpPr>
        <p:spPr>
          <a:xfrm>
            <a:off x="9912096" y="6488668"/>
            <a:ext cx="2279904" cy="369332"/>
          </a:xfrm>
          <a:prstGeom prst="rect">
            <a:avLst/>
          </a:prstGeom>
          <a:noFill/>
        </p:spPr>
        <p:txBody>
          <a:bodyPr wrap="square" rtlCol="0">
            <a:spAutoFit/>
          </a:bodyPr>
          <a:lstStyle/>
          <a:p>
            <a:r>
              <a:rPr lang="en-US" dirty="0" smtClean="0"/>
              <a:t>www.nacn-usa.org</a:t>
            </a:r>
            <a:endParaRPr lang="en-US" dirty="0"/>
          </a:p>
        </p:txBody>
      </p:sp>
    </p:spTree>
    <p:extLst>
      <p:ext uri="{BB962C8B-B14F-4D97-AF65-F5344CB8AC3E}">
        <p14:creationId xmlns:p14="http://schemas.microsoft.com/office/powerpoint/2010/main" val="4281212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716" y="1080411"/>
            <a:ext cx="9905999" cy="5051448"/>
          </a:xfrm>
        </p:spPr>
        <p:txBody>
          <a:bodyPr>
            <a:normAutofit lnSpcReduction="10000"/>
          </a:bodyPr>
          <a:lstStyle/>
          <a:p>
            <a:r>
              <a:rPr lang="en-US" dirty="0" smtClean="0"/>
              <a:t>Head </a:t>
            </a:r>
            <a:r>
              <a:rPr lang="en-US" dirty="0" err="1" smtClean="0"/>
              <a:t>Dept</a:t>
            </a:r>
            <a:r>
              <a:rPr lang="en-US" dirty="0" smtClean="0"/>
              <a:t> of Community </a:t>
            </a:r>
            <a:r>
              <a:rPr lang="en-US" dirty="0" err="1" smtClean="0"/>
              <a:t>Nsg</a:t>
            </a:r>
            <a:r>
              <a:rPr lang="en-US" dirty="0" smtClean="0"/>
              <a:t>, Krakow School of Nursing</a:t>
            </a:r>
          </a:p>
          <a:p>
            <a:r>
              <a:rPr lang="en-US" dirty="0" smtClean="0"/>
              <a:t>Scholarship to USA – community &amp; home nursing</a:t>
            </a:r>
          </a:p>
          <a:p>
            <a:r>
              <a:rPr lang="en-US" dirty="0" smtClean="0"/>
              <a:t>Taught nursing teachers on community health, Warsaw</a:t>
            </a:r>
          </a:p>
          <a:p>
            <a:r>
              <a:rPr lang="en-US" dirty="0" smtClean="0"/>
              <a:t>Emphasized educating young nurses in a spirit of authentic service to the sick, treating patients with dignity and paying attention to </a:t>
            </a:r>
            <a:r>
              <a:rPr lang="en-US" u="sng" dirty="0" smtClean="0"/>
              <a:t>physical</a:t>
            </a:r>
            <a:r>
              <a:rPr lang="en-US" dirty="0" smtClean="0"/>
              <a:t> and </a:t>
            </a:r>
            <a:r>
              <a:rPr lang="en-US" u="sng" dirty="0" smtClean="0"/>
              <a:t>spiritual</a:t>
            </a:r>
            <a:r>
              <a:rPr lang="en-US" dirty="0" smtClean="0"/>
              <a:t> needs</a:t>
            </a:r>
          </a:p>
          <a:p>
            <a:r>
              <a:rPr lang="en-US" dirty="0" smtClean="0"/>
              <a:t>1956 – became a Benedictine Oblate of </a:t>
            </a:r>
            <a:r>
              <a:rPr lang="en-US" dirty="0" err="1" smtClean="0"/>
              <a:t>Tyniec</a:t>
            </a:r>
            <a:r>
              <a:rPr lang="en-US" dirty="0" smtClean="0"/>
              <a:t> Abbey</a:t>
            </a:r>
          </a:p>
          <a:p>
            <a:r>
              <a:rPr lang="en-US" dirty="0" smtClean="0"/>
              <a:t>1957 fired and moved to director Psychiatric School of Nursing in </a:t>
            </a:r>
            <a:r>
              <a:rPr lang="en-US" dirty="0" err="1" smtClean="0"/>
              <a:t>Kobierzyn</a:t>
            </a:r>
            <a:r>
              <a:rPr lang="en-US" dirty="0" smtClean="0"/>
              <a:t>, outside Krakow</a:t>
            </a:r>
          </a:p>
          <a:p>
            <a:r>
              <a:rPr lang="en-US" dirty="0" smtClean="0"/>
              <a:t>School closed – took an early retirement</a:t>
            </a:r>
            <a:endParaRPr lang="en-US" dirty="0"/>
          </a:p>
        </p:txBody>
      </p:sp>
      <p:sp>
        <p:nvSpPr>
          <p:cNvPr id="5" name="Title 1"/>
          <p:cNvSpPr>
            <a:spLocks noGrp="1"/>
          </p:cNvSpPr>
          <p:nvPr>
            <p:ph type="title"/>
          </p:nvPr>
        </p:nvSpPr>
        <p:spPr>
          <a:xfrm>
            <a:off x="1015907" y="266487"/>
            <a:ext cx="9905998" cy="813924"/>
          </a:xfrm>
        </p:spPr>
        <p:txBody>
          <a:bodyPr>
            <a:normAutofit/>
          </a:bodyPr>
          <a:lstStyle/>
          <a:p>
            <a:r>
              <a:rPr lang="en-US" dirty="0" smtClean="0"/>
              <a:t>After WWII</a:t>
            </a:r>
            <a:endParaRPr lang="en-US" dirty="0"/>
          </a:p>
        </p:txBody>
      </p:sp>
      <p:sp>
        <p:nvSpPr>
          <p:cNvPr id="2" name="Rectangle 1"/>
          <p:cNvSpPr/>
          <p:nvPr/>
        </p:nvSpPr>
        <p:spPr>
          <a:xfrm>
            <a:off x="2953155" y="6301859"/>
            <a:ext cx="5628464" cy="369332"/>
          </a:xfrm>
          <a:prstGeom prst="rect">
            <a:avLst/>
          </a:prstGeom>
        </p:spPr>
        <p:txBody>
          <a:bodyPr wrap="none">
            <a:spAutoFit/>
          </a:bodyPr>
          <a:lstStyle/>
          <a:p>
            <a:r>
              <a:rPr lang="en-US" dirty="0"/>
              <a:t>https://hannachrzanowska.pl/en/sample-page/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6989"/>
            <a:ext cx="1774955" cy="2439266"/>
          </a:xfrm>
          <a:prstGeom prst="rect">
            <a:avLst/>
          </a:prstGeom>
        </p:spPr>
      </p:pic>
      <p:sp>
        <p:nvSpPr>
          <p:cNvPr id="6" name="Rectangle 5"/>
          <p:cNvSpPr/>
          <p:nvPr/>
        </p:nvSpPr>
        <p:spPr>
          <a:xfrm>
            <a:off x="69591" y="3976255"/>
            <a:ext cx="1573534" cy="646331"/>
          </a:xfrm>
          <a:prstGeom prst="rect">
            <a:avLst/>
          </a:prstGeom>
        </p:spPr>
        <p:txBody>
          <a:bodyPr wrap="square">
            <a:spAutoFit/>
          </a:bodyPr>
          <a:lstStyle/>
          <a:p>
            <a:pPr algn="ctr"/>
            <a:r>
              <a:rPr lang="en-US" dirty="0" smtClean="0"/>
              <a:t>Hanna</a:t>
            </a:r>
          </a:p>
          <a:p>
            <a:pPr algn="ctr"/>
            <a:r>
              <a:rPr lang="en-US" dirty="0" smtClean="0"/>
              <a:t>1957</a:t>
            </a:r>
            <a:endParaRPr lang="en-US" dirty="0"/>
          </a:p>
        </p:txBody>
      </p:sp>
      <p:sp>
        <p:nvSpPr>
          <p:cNvPr id="7" name="TextBox 6"/>
          <p:cNvSpPr txBox="1"/>
          <p:nvPr/>
        </p:nvSpPr>
        <p:spPr>
          <a:xfrm>
            <a:off x="9912096" y="6488668"/>
            <a:ext cx="2279904" cy="369332"/>
          </a:xfrm>
          <a:prstGeom prst="rect">
            <a:avLst/>
          </a:prstGeom>
          <a:noFill/>
        </p:spPr>
        <p:txBody>
          <a:bodyPr wrap="square" rtlCol="0">
            <a:spAutoFit/>
          </a:bodyPr>
          <a:lstStyle/>
          <a:p>
            <a:r>
              <a:rPr lang="en-US" dirty="0" smtClean="0"/>
              <a:t>www.nacn-usa.org</a:t>
            </a:r>
            <a:endParaRPr lang="en-US" dirty="0"/>
          </a:p>
        </p:txBody>
      </p:sp>
    </p:spTree>
    <p:extLst>
      <p:ext uri="{BB962C8B-B14F-4D97-AF65-F5344CB8AC3E}">
        <p14:creationId xmlns:p14="http://schemas.microsoft.com/office/powerpoint/2010/main" val="1232171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9452" y="978049"/>
            <a:ext cx="9905999" cy="5127812"/>
          </a:xfrm>
        </p:spPr>
        <p:txBody>
          <a:bodyPr>
            <a:normAutofit fontScale="92500" lnSpcReduction="20000"/>
          </a:bodyPr>
          <a:lstStyle/>
          <a:p>
            <a:r>
              <a:rPr lang="en-US" dirty="0" smtClean="0"/>
              <a:t>Organized </a:t>
            </a:r>
            <a:r>
              <a:rPr lang="en-US" dirty="0"/>
              <a:t>professional nursing care for lonely, </a:t>
            </a:r>
            <a:endParaRPr lang="en-US" dirty="0" smtClean="0"/>
          </a:p>
          <a:p>
            <a:pPr marL="0" indent="0">
              <a:buNone/>
            </a:pPr>
            <a:r>
              <a:rPr lang="en-US" dirty="0" smtClean="0"/>
              <a:t>abandoned</a:t>
            </a:r>
            <a:r>
              <a:rPr lang="en-US" dirty="0"/>
              <a:t>, elderly or disabled and chronically sick </a:t>
            </a:r>
            <a:endParaRPr lang="en-US" dirty="0" smtClean="0"/>
          </a:p>
          <a:p>
            <a:pPr marL="0" indent="0">
              <a:buNone/>
            </a:pPr>
            <a:r>
              <a:rPr lang="en-US" dirty="0" smtClean="0"/>
              <a:t>independent </a:t>
            </a:r>
            <a:r>
              <a:rPr lang="en-US" dirty="0"/>
              <a:t>of the inefficient socialist health care </a:t>
            </a:r>
            <a:endParaRPr lang="en-US" dirty="0" smtClean="0"/>
          </a:p>
          <a:p>
            <a:pPr marL="0" indent="0">
              <a:buNone/>
            </a:pPr>
            <a:r>
              <a:rPr lang="en-US" dirty="0" smtClean="0"/>
              <a:t>system</a:t>
            </a:r>
            <a:r>
              <a:rPr lang="en-US" dirty="0"/>
              <a:t>. (Krakow Parish </a:t>
            </a:r>
            <a:r>
              <a:rPr lang="en-US" dirty="0" err="1"/>
              <a:t>Nsg</a:t>
            </a:r>
            <a:r>
              <a:rPr lang="en-US" dirty="0" smtClean="0"/>
              <a:t>) </a:t>
            </a:r>
          </a:p>
          <a:p>
            <a:pPr lvl="1"/>
            <a:r>
              <a:rPr lang="en-US" dirty="0" smtClean="0"/>
              <a:t>Supported by nuns, students, family and neighbors.</a:t>
            </a:r>
            <a:endParaRPr lang="en-US" dirty="0"/>
          </a:p>
          <a:p>
            <a:r>
              <a:rPr lang="en-US" dirty="0" smtClean="0"/>
              <a:t>Pioneer </a:t>
            </a:r>
            <a:r>
              <a:rPr lang="en-US" dirty="0"/>
              <a:t>of </a:t>
            </a:r>
            <a:r>
              <a:rPr lang="en-US" dirty="0" smtClean="0"/>
              <a:t>Hospice </a:t>
            </a:r>
            <a:r>
              <a:rPr lang="en-US" dirty="0"/>
              <a:t>in Poland</a:t>
            </a:r>
          </a:p>
          <a:p>
            <a:r>
              <a:rPr lang="en-US" dirty="0" smtClean="0"/>
              <a:t>Organized holidays and retreats for house-bound patients – helped them rediscover joys of life and gave them strength to bear their daily cross.</a:t>
            </a:r>
          </a:p>
          <a:p>
            <a:r>
              <a:rPr lang="en-US" dirty="0" smtClean="0"/>
              <a:t>Custom of celebrating the Holy Mass in the home of the sick</a:t>
            </a:r>
          </a:p>
          <a:p>
            <a:r>
              <a:rPr lang="en-US" dirty="0" smtClean="0"/>
              <a:t>Pastoral visits to the homes of the sick and housebound - Worked </a:t>
            </a:r>
            <a:r>
              <a:rPr lang="en-US" dirty="0"/>
              <a:t>Closely with Priests and a </a:t>
            </a:r>
            <a:r>
              <a:rPr lang="en-US" dirty="0" smtClean="0"/>
              <a:t>Bishop (Karol </a:t>
            </a:r>
            <a:r>
              <a:rPr lang="en-US" dirty="0" err="1" smtClean="0"/>
              <a:t>Wojtyla</a:t>
            </a:r>
            <a:r>
              <a:rPr lang="en-US" dirty="0" smtClean="0"/>
              <a:t>)</a:t>
            </a:r>
            <a:endParaRPr lang="en-US" dirty="0"/>
          </a:p>
          <a:p>
            <a:endParaRPr lang="en-US" dirty="0" smtClean="0"/>
          </a:p>
          <a:p>
            <a:endParaRPr lang="en-US" dirty="0"/>
          </a:p>
        </p:txBody>
      </p:sp>
      <p:sp>
        <p:nvSpPr>
          <p:cNvPr id="5" name="Title 1"/>
          <p:cNvSpPr>
            <a:spLocks noGrp="1"/>
          </p:cNvSpPr>
          <p:nvPr>
            <p:ph type="title"/>
          </p:nvPr>
        </p:nvSpPr>
        <p:spPr>
          <a:xfrm>
            <a:off x="1087625" y="266487"/>
            <a:ext cx="9905998" cy="813924"/>
          </a:xfrm>
        </p:spPr>
        <p:txBody>
          <a:bodyPr>
            <a:normAutofit/>
          </a:bodyPr>
          <a:lstStyle/>
          <a:p>
            <a:r>
              <a:rPr lang="en-US" dirty="0" smtClean="0"/>
              <a:t>After “Retirement”</a:t>
            </a:r>
            <a:endParaRPr lang="en-US" dirty="0"/>
          </a:p>
        </p:txBody>
      </p:sp>
      <p:sp>
        <p:nvSpPr>
          <p:cNvPr id="2" name="Rectangle 1"/>
          <p:cNvSpPr/>
          <p:nvPr/>
        </p:nvSpPr>
        <p:spPr>
          <a:xfrm>
            <a:off x="2953155" y="6301859"/>
            <a:ext cx="5628464" cy="369332"/>
          </a:xfrm>
          <a:prstGeom prst="rect">
            <a:avLst/>
          </a:prstGeom>
        </p:spPr>
        <p:txBody>
          <a:bodyPr wrap="none">
            <a:spAutoFit/>
          </a:bodyPr>
          <a:lstStyle/>
          <a:p>
            <a:r>
              <a:rPr lang="en-US" dirty="0"/>
              <a:t>https://hannachrzanowska.pl/en/sample-page/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7787" y="175522"/>
            <a:ext cx="3659140" cy="2715768"/>
          </a:xfrm>
          <a:prstGeom prst="rect">
            <a:avLst/>
          </a:prstGeom>
        </p:spPr>
      </p:pic>
      <p:sp>
        <p:nvSpPr>
          <p:cNvPr id="7" name="Rectangle 6"/>
          <p:cNvSpPr/>
          <p:nvPr/>
        </p:nvSpPr>
        <p:spPr>
          <a:xfrm>
            <a:off x="9005299" y="2827233"/>
            <a:ext cx="2894943" cy="646331"/>
          </a:xfrm>
          <a:prstGeom prst="rect">
            <a:avLst/>
          </a:prstGeom>
        </p:spPr>
        <p:txBody>
          <a:bodyPr wrap="square">
            <a:spAutoFit/>
          </a:bodyPr>
          <a:lstStyle/>
          <a:p>
            <a:pPr algn="ctr"/>
            <a:r>
              <a:rPr lang="en-US" dirty="0" smtClean="0"/>
              <a:t>Hanna </a:t>
            </a:r>
            <a:r>
              <a:rPr lang="en-US" dirty="0" err="1" smtClean="0"/>
              <a:t>Chrzanowska</a:t>
            </a:r>
            <a:r>
              <a:rPr lang="en-US" dirty="0" smtClean="0"/>
              <a:t> (center back row) </a:t>
            </a:r>
            <a:endParaRPr lang="en-US" dirty="0"/>
          </a:p>
        </p:txBody>
      </p:sp>
      <p:sp>
        <p:nvSpPr>
          <p:cNvPr id="8" name="TextBox 7"/>
          <p:cNvSpPr txBox="1"/>
          <p:nvPr/>
        </p:nvSpPr>
        <p:spPr>
          <a:xfrm>
            <a:off x="9912096" y="6488668"/>
            <a:ext cx="2279904" cy="369332"/>
          </a:xfrm>
          <a:prstGeom prst="rect">
            <a:avLst/>
          </a:prstGeom>
          <a:noFill/>
        </p:spPr>
        <p:txBody>
          <a:bodyPr wrap="square" rtlCol="0">
            <a:spAutoFit/>
          </a:bodyPr>
          <a:lstStyle/>
          <a:p>
            <a:r>
              <a:rPr lang="en-US" dirty="0" smtClean="0"/>
              <a:t>www.nacn-usa.org</a:t>
            </a:r>
            <a:endParaRPr lang="en-US" dirty="0"/>
          </a:p>
        </p:txBody>
      </p:sp>
    </p:spTree>
    <p:extLst>
      <p:ext uri="{BB962C8B-B14F-4D97-AF65-F5344CB8AC3E}">
        <p14:creationId xmlns:p14="http://schemas.microsoft.com/office/powerpoint/2010/main" val="1621451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164247"/>
          </a:xfrm>
        </p:spPr>
        <p:txBody>
          <a:bodyPr>
            <a:normAutofit/>
          </a:bodyPr>
          <a:lstStyle/>
          <a:p>
            <a:r>
              <a:rPr lang="en-US" dirty="0" smtClean="0"/>
              <a:t>A living incarnation of Vatican ii</a:t>
            </a:r>
            <a:br>
              <a:rPr lang="en-US" dirty="0" smtClean="0"/>
            </a:br>
            <a:r>
              <a:rPr lang="en-US" dirty="0" smtClean="0"/>
              <a:t>“Universal Vocation to holiness”</a:t>
            </a:r>
            <a:endParaRPr lang="en-US" dirty="0"/>
          </a:p>
        </p:txBody>
      </p:sp>
      <p:sp>
        <p:nvSpPr>
          <p:cNvPr id="3" name="Content Placeholder 2"/>
          <p:cNvSpPr>
            <a:spLocks noGrp="1"/>
          </p:cNvSpPr>
          <p:nvPr>
            <p:ph idx="1"/>
          </p:nvPr>
        </p:nvSpPr>
        <p:spPr>
          <a:xfrm>
            <a:off x="1141412" y="1892871"/>
            <a:ext cx="9905999" cy="3541714"/>
          </a:xfrm>
        </p:spPr>
        <p:txBody>
          <a:bodyPr>
            <a:normAutofit lnSpcReduction="10000"/>
          </a:bodyPr>
          <a:lstStyle/>
          <a:p>
            <a:r>
              <a:rPr lang="en-US" dirty="0" smtClean="0"/>
              <a:t>Worked closely with Karol </a:t>
            </a:r>
            <a:r>
              <a:rPr lang="en-US" dirty="0" err="1" smtClean="0"/>
              <a:t>Wojtyla</a:t>
            </a:r>
            <a:r>
              <a:rPr lang="en-US" dirty="0" smtClean="0"/>
              <a:t>, 1957-1973</a:t>
            </a:r>
          </a:p>
          <a:p>
            <a:r>
              <a:rPr lang="en-US" dirty="0" smtClean="0"/>
              <a:t>A lay person, a high-class professional, who draws from the depths of Christian spirituality, living in close relationship with Christ.</a:t>
            </a:r>
          </a:p>
          <a:p>
            <a:r>
              <a:rPr lang="en-US" dirty="0" smtClean="0"/>
              <a:t>Realizes this relationship with Christ through service to the sick</a:t>
            </a:r>
          </a:p>
          <a:p>
            <a:r>
              <a:rPr lang="en-US" dirty="0"/>
              <a:t>Gradually came to realize that in caring for the sick and those who suffered, she was serving Jesus Christ Himself.</a:t>
            </a:r>
          </a:p>
          <a:p>
            <a:endParaRPr lang="en-US" dirty="0"/>
          </a:p>
        </p:txBody>
      </p:sp>
      <p:sp>
        <p:nvSpPr>
          <p:cNvPr id="4" name="TextBox 3"/>
          <p:cNvSpPr txBox="1"/>
          <p:nvPr/>
        </p:nvSpPr>
        <p:spPr>
          <a:xfrm>
            <a:off x="1885947" y="6257923"/>
            <a:ext cx="8843963" cy="369332"/>
          </a:xfrm>
          <a:prstGeom prst="rect">
            <a:avLst/>
          </a:prstGeom>
          <a:noFill/>
        </p:spPr>
        <p:txBody>
          <a:bodyPr wrap="square" rtlCol="0">
            <a:spAutoFit/>
          </a:bodyPr>
          <a:lstStyle/>
          <a:p>
            <a:r>
              <a:rPr lang="en-US" dirty="0"/>
              <a:t>http://episkopat.pl/hanna-chrzanowska-a-lay-nurse-raised-to-the-altars/</a:t>
            </a:r>
          </a:p>
        </p:txBody>
      </p:sp>
      <p:sp>
        <p:nvSpPr>
          <p:cNvPr id="5" name="TextBox 4"/>
          <p:cNvSpPr txBox="1"/>
          <p:nvPr/>
        </p:nvSpPr>
        <p:spPr>
          <a:xfrm>
            <a:off x="2136773" y="5434585"/>
            <a:ext cx="7915275" cy="584775"/>
          </a:xfrm>
          <a:prstGeom prst="rect">
            <a:avLst/>
          </a:prstGeom>
          <a:noFill/>
        </p:spPr>
        <p:txBody>
          <a:bodyPr wrap="square" rtlCol="0">
            <a:spAutoFit/>
          </a:bodyPr>
          <a:lstStyle/>
          <a:p>
            <a:r>
              <a:rPr lang="en-US" sz="3200" dirty="0" smtClean="0"/>
              <a:t>What it means to be a “Catholic” nurse</a:t>
            </a:r>
            <a:endParaRPr lang="en-US" sz="32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25" y="4617719"/>
            <a:ext cx="1390971" cy="218859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7208" y="45720"/>
            <a:ext cx="1719072" cy="2450592"/>
          </a:xfrm>
          <a:prstGeom prst="rect">
            <a:avLst/>
          </a:prstGeom>
        </p:spPr>
      </p:pic>
    </p:spTree>
    <p:extLst>
      <p:ext uri="{BB962C8B-B14F-4D97-AF65-F5344CB8AC3E}">
        <p14:creationId xmlns:p14="http://schemas.microsoft.com/office/powerpoint/2010/main" val="1216363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 John Paul II:</a:t>
            </a:r>
            <a:endParaRPr lang="en-US" dirty="0"/>
          </a:p>
        </p:txBody>
      </p:sp>
      <p:sp>
        <p:nvSpPr>
          <p:cNvPr id="3" name="Content Placeholder 2"/>
          <p:cNvSpPr>
            <a:spLocks noGrp="1"/>
          </p:cNvSpPr>
          <p:nvPr>
            <p:ph idx="1"/>
          </p:nvPr>
        </p:nvSpPr>
        <p:spPr>
          <a:xfrm>
            <a:off x="967676" y="1625720"/>
            <a:ext cx="9905999" cy="3541714"/>
          </a:xfrm>
        </p:spPr>
        <p:txBody>
          <a:bodyPr/>
          <a:lstStyle/>
          <a:p>
            <a:r>
              <a:rPr lang="en-US" dirty="0" smtClean="0"/>
              <a:t>She was the incarnation of Christ’s blessings, “especially the one which says Blessed are the merciful.” (at her funeral)</a:t>
            </a:r>
          </a:p>
          <a:p>
            <a:r>
              <a:rPr lang="en-US" dirty="0" smtClean="0"/>
              <a:t>“This is a very important matter. Watch it.” (to the postulator)</a:t>
            </a:r>
          </a:p>
          <a:p>
            <a:r>
              <a:rPr lang="en-US" dirty="0" smtClean="0"/>
              <a:t>“She was always very close to my heart,” (during a meeting with the </a:t>
            </a:r>
            <a:r>
              <a:rPr lang="en-US" dirty="0" err="1" smtClean="0"/>
              <a:t>Szlenkier</a:t>
            </a:r>
            <a:r>
              <a:rPr lang="en-US" dirty="0" smtClean="0"/>
              <a:t> family, relatives of Hanna </a:t>
            </a:r>
            <a:r>
              <a:rPr lang="en-US" dirty="0" err="1" smtClean="0"/>
              <a:t>Chrzanowska</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5574" y="-4762"/>
            <a:ext cx="1876425" cy="240154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52" y="4445141"/>
            <a:ext cx="4008248" cy="2293608"/>
          </a:xfrm>
          <a:prstGeom prst="rect">
            <a:avLst/>
          </a:prstGeom>
        </p:spPr>
      </p:pic>
      <p:sp>
        <p:nvSpPr>
          <p:cNvPr id="6" name="TextBox 5"/>
          <p:cNvSpPr txBox="1"/>
          <p:nvPr/>
        </p:nvSpPr>
        <p:spPr>
          <a:xfrm>
            <a:off x="4233672" y="6277084"/>
            <a:ext cx="3675888" cy="461665"/>
          </a:xfrm>
          <a:prstGeom prst="rect">
            <a:avLst/>
          </a:prstGeom>
          <a:noFill/>
        </p:spPr>
        <p:txBody>
          <a:bodyPr wrap="square" rtlCol="0">
            <a:spAutoFit/>
          </a:bodyPr>
          <a:lstStyle/>
          <a:p>
            <a:r>
              <a:rPr lang="en-US" sz="1200" dirty="0"/>
              <a:t>http://episkopat.pl/hanna-chrzanowska-a-lay-nurse-raised-to-the-altars/</a:t>
            </a:r>
          </a:p>
        </p:txBody>
      </p:sp>
      <p:sp>
        <p:nvSpPr>
          <p:cNvPr id="7" name="TextBox 6"/>
          <p:cNvSpPr txBox="1"/>
          <p:nvPr/>
        </p:nvSpPr>
        <p:spPr>
          <a:xfrm>
            <a:off x="4114800" y="4544208"/>
            <a:ext cx="1923859" cy="646331"/>
          </a:xfrm>
          <a:prstGeom prst="rect">
            <a:avLst/>
          </a:prstGeom>
          <a:noFill/>
        </p:spPr>
        <p:txBody>
          <a:bodyPr wrap="square" rtlCol="0">
            <a:spAutoFit/>
          </a:bodyPr>
          <a:lstStyle/>
          <a:p>
            <a:r>
              <a:rPr lang="en-US" dirty="0" smtClean="0"/>
              <a:t>Hanna at her desk in Krakow</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8432" y="4099381"/>
            <a:ext cx="4173091" cy="2779344"/>
          </a:xfrm>
          <a:prstGeom prst="rect">
            <a:avLst/>
          </a:prstGeom>
        </p:spPr>
      </p:pic>
      <p:sp>
        <p:nvSpPr>
          <p:cNvPr id="9" name="TextBox 8"/>
          <p:cNvSpPr txBox="1"/>
          <p:nvPr/>
        </p:nvSpPr>
        <p:spPr>
          <a:xfrm>
            <a:off x="4974336" y="5306760"/>
            <a:ext cx="3046761" cy="646331"/>
          </a:xfrm>
          <a:prstGeom prst="rect">
            <a:avLst/>
          </a:prstGeom>
          <a:noFill/>
        </p:spPr>
        <p:txBody>
          <a:bodyPr wrap="square" rtlCol="0">
            <a:spAutoFit/>
          </a:bodyPr>
          <a:lstStyle/>
          <a:p>
            <a:r>
              <a:rPr lang="en-US" dirty="0" smtClean="0"/>
              <a:t>Hanna with </a:t>
            </a:r>
          </a:p>
          <a:p>
            <a:r>
              <a:rPr lang="en-US" dirty="0" smtClean="0"/>
              <a:t>Archbishop Karol </a:t>
            </a:r>
            <a:r>
              <a:rPr lang="en-US" dirty="0" err="1" smtClean="0"/>
              <a:t>Woytyla</a:t>
            </a:r>
            <a:endParaRPr lang="en-US" dirty="0"/>
          </a:p>
        </p:txBody>
      </p:sp>
    </p:spTree>
    <p:extLst>
      <p:ext uri="{BB962C8B-B14F-4D97-AF65-F5344CB8AC3E}">
        <p14:creationId xmlns:p14="http://schemas.microsoft.com/office/powerpoint/2010/main" val="4089871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6716" y="2041826"/>
            <a:ext cx="3251638" cy="4336303"/>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3337" y="178415"/>
            <a:ext cx="4162806" cy="5550408"/>
          </a:xfrm>
          <a:prstGeom prst="rect">
            <a:avLst/>
          </a:prstGeom>
        </p:spPr>
      </p:pic>
      <p:sp>
        <p:nvSpPr>
          <p:cNvPr id="8" name="Rectangle 7"/>
          <p:cNvSpPr/>
          <p:nvPr/>
        </p:nvSpPr>
        <p:spPr>
          <a:xfrm>
            <a:off x="616119" y="10501"/>
            <a:ext cx="5251703" cy="2031325"/>
          </a:xfrm>
          <a:prstGeom prst="rect">
            <a:avLst/>
          </a:prstGeom>
        </p:spPr>
        <p:txBody>
          <a:bodyPr wrap="square">
            <a:spAutoFit/>
          </a:bodyPr>
          <a:lstStyle/>
          <a:p>
            <a:pPr algn="ctr"/>
            <a:r>
              <a:rPr lang="en-US" dirty="0">
                <a:solidFill>
                  <a:schemeClr val="bg1">
                    <a:lumMod val="95000"/>
                    <a:lumOff val="5000"/>
                  </a:schemeClr>
                </a:solidFill>
              </a:rPr>
              <a:t>Beatification Rehearsal </a:t>
            </a:r>
            <a:r>
              <a:rPr lang="en-US" dirty="0" smtClean="0">
                <a:solidFill>
                  <a:schemeClr val="bg1">
                    <a:lumMod val="95000"/>
                    <a:lumOff val="5000"/>
                  </a:schemeClr>
                </a:solidFill>
              </a:rPr>
              <a:t>Night, Krakow  </a:t>
            </a:r>
            <a:r>
              <a:rPr lang="en-US" dirty="0">
                <a:solidFill>
                  <a:schemeClr val="bg1">
                    <a:lumMod val="95000"/>
                    <a:lumOff val="5000"/>
                  </a:schemeClr>
                </a:solidFill>
              </a:rPr>
              <a:t>Geraldine McSweeney, </a:t>
            </a:r>
            <a:r>
              <a:rPr lang="en-US" dirty="0" smtClean="0">
                <a:solidFill>
                  <a:schemeClr val="bg1">
                    <a:lumMod val="95000"/>
                    <a:lumOff val="5000"/>
                  </a:schemeClr>
                </a:solidFill>
              </a:rPr>
              <a:t>CICIAMS International </a:t>
            </a:r>
            <a:r>
              <a:rPr lang="en-US" dirty="0" smtClean="0">
                <a:solidFill>
                  <a:schemeClr val="bg1">
                    <a:lumMod val="95000"/>
                    <a:lumOff val="5000"/>
                  </a:schemeClr>
                </a:solidFill>
              </a:rPr>
              <a:t>President (Ireland), </a:t>
            </a:r>
            <a:r>
              <a:rPr lang="en-US" dirty="0">
                <a:solidFill>
                  <a:schemeClr val="bg1">
                    <a:lumMod val="95000"/>
                    <a:lumOff val="5000"/>
                  </a:schemeClr>
                </a:solidFill>
              </a:rPr>
              <a:t>Marie </a:t>
            </a:r>
            <a:r>
              <a:rPr lang="en-US" dirty="0" smtClean="0">
                <a:solidFill>
                  <a:schemeClr val="bg1">
                    <a:lumMod val="95000"/>
                    <a:lumOff val="5000"/>
                  </a:schemeClr>
                </a:solidFill>
              </a:rPr>
              <a:t>Romagnano, RN, Founder &amp; President of Healthcare Professionals for Divine Mercy (USA) </a:t>
            </a:r>
            <a:r>
              <a:rPr lang="en-US" dirty="0">
                <a:solidFill>
                  <a:schemeClr val="bg1">
                    <a:lumMod val="95000"/>
                    <a:lumOff val="5000"/>
                  </a:schemeClr>
                </a:solidFill>
              </a:rPr>
              <a:t>and Tadeusz </a:t>
            </a:r>
            <a:r>
              <a:rPr lang="en-US" dirty="0" err="1">
                <a:solidFill>
                  <a:schemeClr val="bg1">
                    <a:lumMod val="95000"/>
                    <a:lumOff val="5000"/>
                  </a:schemeClr>
                </a:solidFill>
              </a:rPr>
              <a:t>Wadas</a:t>
            </a:r>
            <a:r>
              <a:rPr lang="en-US" dirty="0" smtClean="0">
                <a:solidFill>
                  <a:schemeClr val="bg1">
                    <a:lumMod val="95000"/>
                    <a:lumOff val="5000"/>
                  </a:schemeClr>
                </a:solidFill>
              </a:rPr>
              <a:t>, RN, </a:t>
            </a:r>
            <a:r>
              <a:rPr lang="en-US" dirty="0">
                <a:solidFill>
                  <a:schemeClr val="bg1">
                    <a:lumMod val="95000"/>
                    <a:lumOff val="5000"/>
                  </a:schemeClr>
                </a:solidFill>
              </a:rPr>
              <a:t>Head of the Chamber of Nurses and Midwives in Lesser, Poland. </a:t>
            </a:r>
          </a:p>
        </p:txBody>
      </p:sp>
      <p:sp>
        <p:nvSpPr>
          <p:cNvPr id="9" name="Rectangle 8"/>
          <p:cNvSpPr/>
          <p:nvPr/>
        </p:nvSpPr>
        <p:spPr>
          <a:xfrm>
            <a:off x="5504329" y="5728823"/>
            <a:ext cx="6382871" cy="923330"/>
          </a:xfrm>
          <a:prstGeom prst="rect">
            <a:avLst/>
          </a:prstGeom>
        </p:spPr>
        <p:txBody>
          <a:bodyPr wrap="square">
            <a:spAutoFit/>
          </a:bodyPr>
          <a:lstStyle/>
          <a:p>
            <a:pPr algn="ctr"/>
            <a:r>
              <a:rPr lang="en-US" dirty="0"/>
              <a:t>Izabela </a:t>
            </a:r>
            <a:r>
              <a:rPr lang="en-US" dirty="0" err="1"/>
              <a:t>Cwiiertnia</a:t>
            </a:r>
            <a:r>
              <a:rPr lang="en-US" dirty="0" smtClean="0"/>
              <a:t>, RN, </a:t>
            </a:r>
            <a:r>
              <a:rPr lang="en-US" dirty="0"/>
              <a:t>President of the Catholic Nurses and Midwives Association in Krakow with her son who is a priest, Fr. </a:t>
            </a:r>
            <a:r>
              <a:rPr lang="en-US" dirty="0" err="1"/>
              <a:t>Mieszko</a:t>
            </a:r>
            <a:r>
              <a:rPr lang="en-US" dirty="0"/>
              <a:t>. Rehearsal </a:t>
            </a:r>
            <a:r>
              <a:rPr lang="en-US" dirty="0" smtClean="0"/>
              <a:t>April 27, 2018</a:t>
            </a:r>
            <a:endParaRPr lang="en-US" dirty="0"/>
          </a:p>
        </p:txBody>
      </p:sp>
      <p:sp>
        <p:nvSpPr>
          <p:cNvPr id="10" name="Rectangle 9"/>
          <p:cNvSpPr/>
          <p:nvPr/>
        </p:nvSpPr>
        <p:spPr>
          <a:xfrm>
            <a:off x="1475588" y="6321908"/>
            <a:ext cx="3532766" cy="461665"/>
          </a:xfrm>
          <a:prstGeom prst="rect">
            <a:avLst/>
          </a:prstGeom>
        </p:spPr>
        <p:txBody>
          <a:bodyPr wrap="square">
            <a:spAutoFit/>
          </a:bodyPr>
          <a:lstStyle/>
          <a:p>
            <a:pPr algn="ctr"/>
            <a:r>
              <a:rPr lang="en-US" sz="1200" dirty="0" smtClean="0"/>
              <a:t>CICIAMS=International Catholic Committee </a:t>
            </a:r>
          </a:p>
          <a:p>
            <a:pPr algn="ctr"/>
            <a:r>
              <a:rPr lang="en-US" sz="1200" dirty="0" smtClean="0"/>
              <a:t>of Nurses and Medico-Social Assistants</a:t>
            </a:r>
            <a:endParaRPr lang="en-US" sz="1200" dirty="0"/>
          </a:p>
        </p:txBody>
      </p:sp>
    </p:spTree>
    <p:extLst>
      <p:ext uri="{BB962C8B-B14F-4D97-AF65-F5344CB8AC3E}">
        <p14:creationId xmlns:p14="http://schemas.microsoft.com/office/powerpoint/2010/main" val="12277971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522</TotalTime>
  <Words>1829</Words>
  <Application>Microsoft Office PowerPoint</Application>
  <PresentationFormat>Widescreen</PresentationFormat>
  <Paragraphs>148</Paragraphs>
  <Slides>19</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Helvetica</vt:lpstr>
      <vt:lpstr>Lato</vt:lpstr>
      <vt:lpstr>Times New Roman</vt:lpstr>
      <vt:lpstr>Trebuchet MS</vt:lpstr>
      <vt:lpstr>Tw Cen MT</vt:lpstr>
      <vt:lpstr>Circuit</vt:lpstr>
      <vt:lpstr>Beatification of  hanna chrzanowska Lay Catholic Nurse 1902-1973</vt:lpstr>
      <vt:lpstr>Cause for canonization</vt:lpstr>
      <vt:lpstr>History</vt:lpstr>
      <vt:lpstr>Gospel inspired heroic love of neighbor During WWII:</vt:lpstr>
      <vt:lpstr>After WWII</vt:lpstr>
      <vt:lpstr>After “Retirement”</vt:lpstr>
      <vt:lpstr>A living incarnation of Vatican ii “Universal Vocation to holiness”</vt:lpstr>
      <vt:lpstr>ST. John Paul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Miracle #1</vt:lpstr>
      <vt:lpstr>prayer</vt:lpstr>
      <vt:lpstr>Author of Colours of Fire: The Life of Hanna Chrzanowska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Beatification of  hanna chrzanowska</dc:title>
  <dc:creator>Diana</dc:creator>
  <cp:lastModifiedBy>Diana</cp:lastModifiedBy>
  <cp:revision>50</cp:revision>
  <cp:lastPrinted>2018-05-10T23:09:19Z</cp:lastPrinted>
  <dcterms:created xsi:type="dcterms:W3CDTF">2018-05-10T00:36:39Z</dcterms:created>
  <dcterms:modified xsi:type="dcterms:W3CDTF">2018-05-18T20:21:13Z</dcterms:modified>
</cp:coreProperties>
</file>